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66" r:id="rId4"/>
    <p:sldId id="282" r:id="rId5"/>
    <p:sldId id="258" r:id="rId6"/>
    <p:sldId id="285" r:id="rId7"/>
    <p:sldId id="259" r:id="rId8"/>
    <p:sldId id="267" r:id="rId9"/>
    <p:sldId id="268" r:id="rId10"/>
    <p:sldId id="270" r:id="rId11"/>
    <p:sldId id="269" r:id="rId12"/>
    <p:sldId id="272" r:id="rId13"/>
    <p:sldId id="271" r:id="rId14"/>
    <p:sldId id="273" r:id="rId15"/>
    <p:sldId id="274" r:id="rId16"/>
    <p:sldId id="284" r:id="rId17"/>
    <p:sldId id="288" r:id="rId18"/>
    <p:sldId id="286" r:id="rId19"/>
    <p:sldId id="287" r:id="rId20"/>
    <p:sldId id="289" r:id="rId21"/>
    <p:sldId id="281" r:id="rId22"/>
    <p:sldId id="277" r:id="rId23"/>
    <p:sldId id="278" r:id="rId24"/>
    <p:sldId id="276" r:id="rId25"/>
    <p:sldId id="275" r:id="rId26"/>
    <p:sldId id="279" r:id="rId27"/>
    <p:sldId id="280" r:id="rId28"/>
    <p:sldId id="260" r:id="rId29"/>
    <p:sldId id="264" r:id="rId30"/>
    <p:sldId id="265" r:id="rId31"/>
    <p:sldId id="283"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1363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213" autoAdjust="0"/>
    <p:restoredTop sz="94660"/>
  </p:normalViewPr>
  <p:slideViewPr>
    <p:cSldViewPr snapToGrid="0">
      <p:cViewPr varScale="1">
        <p:scale>
          <a:sx n="113" d="100"/>
          <a:sy n="113" d="100"/>
        </p:scale>
        <p:origin x="240" y="12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2128D-F954-45E4-9B06-204165201B7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F618E49-0423-4B8A-8BE0-11EEF65EFED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2B2E6D9-C267-4E53-A854-B94E8D2D8D12}"/>
              </a:ext>
            </a:extLst>
          </p:cNvPr>
          <p:cNvSpPr>
            <a:spLocks noGrp="1"/>
          </p:cNvSpPr>
          <p:nvPr>
            <p:ph type="dt" sz="half" idx="10"/>
          </p:nvPr>
        </p:nvSpPr>
        <p:spPr/>
        <p:txBody>
          <a:bodyPr/>
          <a:lstStyle/>
          <a:p>
            <a:fld id="{4E573A30-2209-4DFC-AE37-8E27F6299F90}" type="datetimeFigureOut">
              <a:rPr lang="en-US" smtClean="0"/>
              <a:t>8/23/2021</a:t>
            </a:fld>
            <a:endParaRPr lang="en-US"/>
          </a:p>
        </p:txBody>
      </p:sp>
      <p:sp>
        <p:nvSpPr>
          <p:cNvPr id="5" name="Footer Placeholder 4">
            <a:extLst>
              <a:ext uri="{FF2B5EF4-FFF2-40B4-BE49-F238E27FC236}">
                <a16:creationId xmlns:a16="http://schemas.microsoft.com/office/drawing/2014/main" id="{C4F141E7-2056-44FA-8A59-50BD6DA0593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331A2A2-DB3E-4139-A38F-13C12E86E03F}"/>
              </a:ext>
            </a:extLst>
          </p:cNvPr>
          <p:cNvSpPr>
            <a:spLocks noGrp="1"/>
          </p:cNvSpPr>
          <p:nvPr>
            <p:ph type="sldNum" sz="quarter" idx="12"/>
          </p:nvPr>
        </p:nvSpPr>
        <p:spPr/>
        <p:txBody>
          <a:bodyPr/>
          <a:lstStyle/>
          <a:p>
            <a:fld id="{49D2D599-C48B-4C72-9A4A-DB9E787CE9CC}" type="slidenum">
              <a:rPr lang="en-US" smtClean="0"/>
              <a:t>‹#›</a:t>
            </a:fld>
            <a:endParaRPr lang="en-US"/>
          </a:p>
        </p:txBody>
      </p:sp>
    </p:spTree>
    <p:extLst>
      <p:ext uri="{BB962C8B-B14F-4D97-AF65-F5344CB8AC3E}">
        <p14:creationId xmlns:p14="http://schemas.microsoft.com/office/powerpoint/2010/main" val="24556395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D54102-6583-4DC3-817F-280DF0D8FB7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5A50164-2054-4523-BFD5-109D2425BE0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91AB927-963C-4332-8417-FD5C23BEC86D}"/>
              </a:ext>
            </a:extLst>
          </p:cNvPr>
          <p:cNvSpPr>
            <a:spLocks noGrp="1"/>
          </p:cNvSpPr>
          <p:nvPr>
            <p:ph type="dt" sz="half" idx="10"/>
          </p:nvPr>
        </p:nvSpPr>
        <p:spPr/>
        <p:txBody>
          <a:bodyPr/>
          <a:lstStyle/>
          <a:p>
            <a:fld id="{4E573A30-2209-4DFC-AE37-8E27F6299F90}" type="datetimeFigureOut">
              <a:rPr lang="en-US" smtClean="0"/>
              <a:t>8/23/2021</a:t>
            </a:fld>
            <a:endParaRPr lang="en-US"/>
          </a:p>
        </p:txBody>
      </p:sp>
      <p:sp>
        <p:nvSpPr>
          <p:cNvPr id="5" name="Footer Placeholder 4">
            <a:extLst>
              <a:ext uri="{FF2B5EF4-FFF2-40B4-BE49-F238E27FC236}">
                <a16:creationId xmlns:a16="http://schemas.microsoft.com/office/drawing/2014/main" id="{F8CE72CF-9777-4AF3-9F46-099E5096354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8EA1098-84B3-44B6-81B3-6DD7F984CB94}"/>
              </a:ext>
            </a:extLst>
          </p:cNvPr>
          <p:cNvSpPr>
            <a:spLocks noGrp="1"/>
          </p:cNvSpPr>
          <p:nvPr>
            <p:ph type="sldNum" sz="quarter" idx="12"/>
          </p:nvPr>
        </p:nvSpPr>
        <p:spPr/>
        <p:txBody>
          <a:bodyPr/>
          <a:lstStyle/>
          <a:p>
            <a:fld id="{49D2D599-C48B-4C72-9A4A-DB9E787CE9CC}" type="slidenum">
              <a:rPr lang="en-US" smtClean="0"/>
              <a:t>‹#›</a:t>
            </a:fld>
            <a:endParaRPr lang="en-US"/>
          </a:p>
        </p:txBody>
      </p:sp>
    </p:spTree>
    <p:extLst>
      <p:ext uri="{BB962C8B-B14F-4D97-AF65-F5344CB8AC3E}">
        <p14:creationId xmlns:p14="http://schemas.microsoft.com/office/powerpoint/2010/main" val="8340435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52F05E4-4DC3-41FD-AA8F-BE7FBA56C15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75D479D-DC7C-4925-87A9-48D2C1D40DC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C74B752-700D-4F03-A46A-FAE64BD6DFA3}"/>
              </a:ext>
            </a:extLst>
          </p:cNvPr>
          <p:cNvSpPr>
            <a:spLocks noGrp="1"/>
          </p:cNvSpPr>
          <p:nvPr>
            <p:ph type="dt" sz="half" idx="10"/>
          </p:nvPr>
        </p:nvSpPr>
        <p:spPr/>
        <p:txBody>
          <a:bodyPr/>
          <a:lstStyle/>
          <a:p>
            <a:fld id="{4E573A30-2209-4DFC-AE37-8E27F6299F90}" type="datetimeFigureOut">
              <a:rPr lang="en-US" smtClean="0"/>
              <a:t>8/23/2021</a:t>
            </a:fld>
            <a:endParaRPr lang="en-US"/>
          </a:p>
        </p:txBody>
      </p:sp>
      <p:sp>
        <p:nvSpPr>
          <p:cNvPr id="5" name="Footer Placeholder 4">
            <a:extLst>
              <a:ext uri="{FF2B5EF4-FFF2-40B4-BE49-F238E27FC236}">
                <a16:creationId xmlns:a16="http://schemas.microsoft.com/office/drawing/2014/main" id="{B58C5CBE-26E8-4289-83E6-88E77294600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4982BC-B848-4FDC-8481-DB7D756B3983}"/>
              </a:ext>
            </a:extLst>
          </p:cNvPr>
          <p:cNvSpPr>
            <a:spLocks noGrp="1"/>
          </p:cNvSpPr>
          <p:nvPr>
            <p:ph type="sldNum" sz="quarter" idx="12"/>
          </p:nvPr>
        </p:nvSpPr>
        <p:spPr/>
        <p:txBody>
          <a:bodyPr/>
          <a:lstStyle/>
          <a:p>
            <a:fld id="{49D2D599-C48B-4C72-9A4A-DB9E787CE9CC}" type="slidenum">
              <a:rPr lang="en-US" smtClean="0"/>
              <a:t>‹#›</a:t>
            </a:fld>
            <a:endParaRPr lang="en-US"/>
          </a:p>
        </p:txBody>
      </p:sp>
    </p:spTree>
    <p:extLst>
      <p:ext uri="{BB962C8B-B14F-4D97-AF65-F5344CB8AC3E}">
        <p14:creationId xmlns:p14="http://schemas.microsoft.com/office/powerpoint/2010/main" val="18827233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3329CE-F8EA-45A3-AF1B-6C4383641F6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BB39084-FB75-4CCA-BEF2-EFD2A068A77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1A7A1D7-B88E-4E51-BFC3-5AE55C14FE20}"/>
              </a:ext>
            </a:extLst>
          </p:cNvPr>
          <p:cNvSpPr>
            <a:spLocks noGrp="1"/>
          </p:cNvSpPr>
          <p:nvPr>
            <p:ph type="dt" sz="half" idx="10"/>
          </p:nvPr>
        </p:nvSpPr>
        <p:spPr/>
        <p:txBody>
          <a:bodyPr/>
          <a:lstStyle/>
          <a:p>
            <a:fld id="{4E573A30-2209-4DFC-AE37-8E27F6299F90}" type="datetimeFigureOut">
              <a:rPr lang="en-US" smtClean="0"/>
              <a:t>8/23/2021</a:t>
            </a:fld>
            <a:endParaRPr lang="en-US"/>
          </a:p>
        </p:txBody>
      </p:sp>
      <p:sp>
        <p:nvSpPr>
          <p:cNvPr id="5" name="Footer Placeholder 4">
            <a:extLst>
              <a:ext uri="{FF2B5EF4-FFF2-40B4-BE49-F238E27FC236}">
                <a16:creationId xmlns:a16="http://schemas.microsoft.com/office/drawing/2014/main" id="{BF0CE678-1328-4510-9445-DEECFAC3B96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A9B0954-C0E9-40DB-B404-551BE1950CD0}"/>
              </a:ext>
            </a:extLst>
          </p:cNvPr>
          <p:cNvSpPr>
            <a:spLocks noGrp="1"/>
          </p:cNvSpPr>
          <p:nvPr>
            <p:ph type="sldNum" sz="quarter" idx="12"/>
          </p:nvPr>
        </p:nvSpPr>
        <p:spPr/>
        <p:txBody>
          <a:bodyPr/>
          <a:lstStyle/>
          <a:p>
            <a:fld id="{49D2D599-C48B-4C72-9A4A-DB9E787CE9CC}" type="slidenum">
              <a:rPr lang="en-US" smtClean="0"/>
              <a:t>‹#›</a:t>
            </a:fld>
            <a:endParaRPr lang="en-US"/>
          </a:p>
        </p:txBody>
      </p:sp>
    </p:spTree>
    <p:extLst>
      <p:ext uri="{BB962C8B-B14F-4D97-AF65-F5344CB8AC3E}">
        <p14:creationId xmlns:p14="http://schemas.microsoft.com/office/powerpoint/2010/main" val="16612825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51BDA-E710-4986-B687-0FF44C82F81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7246B33-F851-4C63-B05F-3FF406A5B5B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DF30ED8-2E40-4931-B0D8-4AE3EE1841A3}"/>
              </a:ext>
            </a:extLst>
          </p:cNvPr>
          <p:cNvSpPr>
            <a:spLocks noGrp="1"/>
          </p:cNvSpPr>
          <p:nvPr>
            <p:ph type="dt" sz="half" idx="10"/>
          </p:nvPr>
        </p:nvSpPr>
        <p:spPr/>
        <p:txBody>
          <a:bodyPr/>
          <a:lstStyle/>
          <a:p>
            <a:fld id="{4E573A30-2209-4DFC-AE37-8E27F6299F90}" type="datetimeFigureOut">
              <a:rPr lang="en-US" smtClean="0"/>
              <a:t>8/23/2021</a:t>
            </a:fld>
            <a:endParaRPr lang="en-US"/>
          </a:p>
        </p:txBody>
      </p:sp>
      <p:sp>
        <p:nvSpPr>
          <p:cNvPr id="5" name="Footer Placeholder 4">
            <a:extLst>
              <a:ext uri="{FF2B5EF4-FFF2-40B4-BE49-F238E27FC236}">
                <a16:creationId xmlns:a16="http://schemas.microsoft.com/office/drawing/2014/main" id="{5E613955-CEE1-49C5-A67B-9DE68F16DF1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165402A-FD57-4AA8-B859-F1ACA36F9F78}"/>
              </a:ext>
            </a:extLst>
          </p:cNvPr>
          <p:cNvSpPr>
            <a:spLocks noGrp="1"/>
          </p:cNvSpPr>
          <p:nvPr>
            <p:ph type="sldNum" sz="quarter" idx="12"/>
          </p:nvPr>
        </p:nvSpPr>
        <p:spPr/>
        <p:txBody>
          <a:bodyPr/>
          <a:lstStyle/>
          <a:p>
            <a:fld id="{49D2D599-C48B-4C72-9A4A-DB9E787CE9CC}" type="slidenum">
              <a:rPr lang="en-US" smtClean="0"/>
              <a:t>‹#›</a:t>
            </a:fld>
            <a:endParaRPr lang="en-US"/>
          </a:p>
        </p:txBody>
      </p:sp>
    </p:spTree>
    <p:extLst>
      <p:ext uri="{BB962C8B-B14F-4D97-AF65-F5344CB8AC3E}">
        <p14:creationId xmlns:p14="http://schemas.microsoft.com/office/powerpoint/2010/main" val="2198092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DA21C7-8632-4EF4-A2B1-68CB292C996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BC3BA86-DEDC-4F8D-AF04-22ED1D33E4F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E9DA15C-931D-453B-8FF3-E56123892AC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522D486-215B-4446-BC82-1A17B94A3A9D}"/>
              </a:ext>
            </a:extLst>
          </p:cNvPr>
          <p:cNvSpPr>
            <a:spLocks noGrp="1"/>
          </p:cNvSpPr>
          <p:nvPr>
            <p:ph type="dt" sz="half" idx="10"/>
          </p:nvPr>
        </p:nvSpPr>
        <p:spPr/>
        <p:txBody>
          <a:bodyPr/>
          <a:lstStyle/>
          <a:p>
            <a:fld id="{4E573A30-2209-4DFC-AE37-8E27F6299F90}" type="datetimeFigureOut">
              <a:rPr lang="en-US" smtClean="0"/>
              <a:t>8/23/2021</a:t>
            </a:fld>
            <a:endParaRPr lang="en-US"/>
          </a:p>
        </p:txBody>
      </p:sp>
      <p:sp>
        <p:nvSpPr>
          <p:cNvPr id="6" name="Footer Placeholder 5">
            <a:extLst>
              <a:ext uri="{FF2B5EF4-FFF2-40B4-BE49-F238E27FC236}">
                <a16:creationId xmlns:a16="http://schemas.microsoft.com/office/drawing/2014/main" id="{889BF9A1-DBBB-4333-9BA9-67C47AE3B47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0C85A5E-E64E-4393-89C7-E8599B9BAA61}"/>
              </a:ext>
            </a:extLst>
          </p:cNvPr>
          <p:cNvSpPr>
            <a:spLocks noGrp="1"/>
          </p:cNvSpPr>
          <p:nvPr>
            <p:ph type="sldNum" sz="quarter" idx="12"/>
          </p:nvPr>
        </p:nvSpPr>
        <p:spPr/>
        <p:txBody>
          <a:bodyPr/>
          <a:lstStyle/>
          <a:p>
            <a:fld id="{49D2D599-C48B-4C72-9A4A-DB9E787CE9CC}" type="slidenum">
              <a:rPr lang="en-US" smtClean="0"/>
              <a:t>‹#›</a:t>
            </a:fld>
            <a:endParaRPr lang="en-US"/>
          </a:p>
        </p:txBody>
      </p:sp>
    </p:spTree>
    <p:extLst>
      <p:ext uri="{BB962C8B-B14F-4D97-AF65-F5344CB8AC3E}">
        <p14:creationId xmlns:p14="http://schemas.microsoft.com/office/powerpoint/2010/main" val="22745543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7E536E-3E2D-4E88-9D4E-39A3919F847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828F6D3-7C20-4775-A2EC-830BA6029BE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D746E91-EBDC-4B3E-97BB-BF2D305A21B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DEE4E01-7425-42CE-AB96-356B6BEF9F1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5696CE9-8291-4DD9-83EC-6BC4FF0D0B1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F576DE1-1753-4515-9656-B68881BCADEB}"/>
              </a:ext>
            </a:extLst>
          </p:cNvPr>
          <p:cNvSpPr>
            <a:spLocks noGrp="1"/>
          </p:cNvSpPr>
          <p:nvPr>
            <p:ph type="dt" sz="half" idx="10"/>
          </p:nvPr>
        </p:nvSpPr>
        <p:spPr/>
        <p:txBody>
          <a:bodyPr/>
          <a:lstStyle/>
          <a:p>
            <a:fld id="{4E573A30-2209-4DFC-AE37-8E27F6299F90}" type="datetimeFigureOut">
              <a:rPr lang="en-US" smtClean="0"/>
              <a:t>8/23/2021</a:t>
            </a:fld>
            <a:endParaRPr lang="en-US"/>
          </a:p>
        </p:txBody>
      </p:sp>
      <p:sp>
        <p:nvSpPr>
          <p:cNvPr id="8" name="Footer Placeholder 7">
            <a:extLst>
              <a:ext uri="{FF2B5EF4-FFF2-40B4-BE49-F238E27FC236}">
                <a16:creationId xmlns:a16="http://schemas.microsoft.com/office/drawing/2014/main" id="{3E29992B-A75F-42E1-9CB7-89715D8ED18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BBB3965-ACE6-44E8-9FA2-D50D4C6B06BD}"/>
              </a:ext>
            </a:extLst>
          </p:cNvPr>
          <p:cNvSpPr>
            <a:spLocks noGrp="1"/>
          </p:cNvSpPr>
          <p:nvPr>
            <p:ph type="sldNum" sz="quarter" idx="12"/>
          </p:nvPr>
        </p:nvSpPr>
        <p:spPr/>
        <p:txBody>
          <a:bodyPr/>
          <a:lstStyle/>
          <a:p>
            <a:fld id="{49D2D599-C48B-4C72-9A4A-DB9E787CE9CC}" type="slidenum">
              <a:rPr lang="en-US" smtClean="0"/>
              <a:t>‹#›</a:t>
            </a:fld>
            <a:endParaRPr lang="en-US"/>
          </a:p>
        </p:txBody>
      </p:sp>
    </p:spTree>
    <p:extLst>
      <p:ext uri="{BB962C8B-B14F-4D97-AF65-F5344CB8AC3E}">
        <p14:creationId xmlns:p14="http://schemas.microsoft.com/office/powerpoint/2010/main" val="10060159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5C6E8D-A358-447B-9155-FFDF69461D3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EB52B75-788D-456D-AC5D-FEDF637DC20C}"/>
              </a:ext>
            </a:extLst>
          </p:cNvPr>
          <p:cNvSpPr>
            <a:spLocks noGrp="1"/>
          </p:cNvSpPr>
          <p:nvPr>
            <p:ph type="dt" sz="half" idx="10"/>
          </p:nvPr>
        </p:nvSpPr>
        <p:spPr/>
        <p:txBody>
          <a:bodyPr/>
          <a:lstStyle/>
          <a:p>
            <a:fld id="{4E573A30-2209-4DFC-AE37-8E27F6299F90}" type="datetimeFigureOut">
              <a:rPr lang="en-US" smtClean="0"/>
              <a:t>8/23/2021</a:t>
            </a:fld>
            <a:endParaRPr lang="en-US"/>
          </a:p>
        </p:txBody>
      </p:sp>
      <p:sp>
        <p:nvSpPr>
          <p:cNvPr id="4" name="Footer Placeholder 3">
            <a:extLst>
              <a:ext uri="{FF2B5EF4-FFF2-40B4-BE49-F238E27FC236}">
                <a16:creationId xmlns:a16="http://schemas.microsoft.com/office/drawing/2014/main" id="{9F130D40-3B51-45A8-A0DB-DAB68928A5B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5431CF1-881A-4D03-A71D-48A4964C5386}"/>
              </a:ext>
            </a:extLst>
          </p:cNvPr>
          <p:cNvSpPr>
            <a:spLocks noGrp="1"/>
          </p:cNvSpPr>
          <p:nvPr>
            <p:ph type="sldNum" sz="quarter" idx="12"/>
          </p:nvPr>
        </p:nvSpPr>
        <p:spPr/>
        <p:txBody>
          <a:bodyPr/>
          <a:lstStyle/>
          <a:p>
            <a:fld id="{49D2D599-C48B-4C72-9A4A-DB9E787CE9CC}" type="slidenum">
              <a:rPr lang="en-US" smtClean="0"/>
              <a:t>‹#›</a:t>
            </a:fld>
            <a:endParaRPr lang="en-US"/>
          </a:p>
        </p:txBody>
      </p:sp>
    </p:spTree>
    <p:extLst>
      <p:ext uri="{BB962C8B-B14F-4D97-AF65-F5344CB8AC3E}">
        <p14:creationId xmlns:p14="http://schemas.microsoft.com/office/powerpoint/2010/main" val="2209809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4BE19B9-4BAA-4EBC-9F7D-40C6D22B7D06}"/>
              </a:ext>
            </a:extLst>
          </p:cNvPr>
          <p:cNvSpPr>
            <a:spLocks noGrp="1"/>
          </p:cNvSpPr>
          <p:nvPr>
            <p:ph type="dt" sz="half" idx="10"/>
          </p:nvPr>
        </p:nvSpPr>
        <p:spPr/>
        <p:txBody>
          <a:bodyPr/>
          <a:lstStyle/>
          <a:p>
            <a:fld id="{4E573A30-2209-4DFC-AE37-8E27F6299F90}" type="datetimeFigureOut">
              <a:rPr lang="en-US" smtClean="0"/>
              <a:t>8/23/2021</a:t>
            </a:fld>
            <a:endParaRPr lang="en-US"/>
          </a:p>
        </p:txBody>
      </p:sp>
      <p:sp>
        <p:nvSpPr>
          <p:cNvPr id="3" name="Footer Placeholder 2">
            <a:extLst>
              <a:ext uri="{FF2B5EF4-FFF2-40B4-BE49-F238E27FC236}">
                <a16:creationId xmlns:a16="http://schemas.microsoft.com/office/drawing/2014/main" id="{BE7121ED-481B-4944-AF24-E569F9E488D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5F62355-B91D-4C48-BA4C-FCFFFAFF78D1}"/>
              </a:ext>
            </a:extLst>
          </p:cNvPr>
          <p:cNvSpPr>
            <a:spLocks noGrp="1"/>
          </p:cNvSpPr>
          <p:nvPr>
            <p:ph type="sldNum" sz="quarter" idx="12"/>
          </p:nvPr>
        </p:nvSpPr>
        <p:spPr/>
        <p:txBody>
          <a:bodyPr/>
          <a:lstStyle/>
          <a:p>
            <a:fld id="{49D2D599-C48B-4C72-9A4A-DB9E787CE9CC}" type="slidenum">
              <a:rPr lang="en-US" smtClean="0"/>
              <a:t>‹#›</a:t>
            </a:fld>
            <a:endParaRPr lang="en-US"/>
          </a:p>
        </p:txBody>
      </p:sp>
    </p:spTree>
    <p:extLst>
      <p:ext uri="{BB962C8B-B14F-4D97-AF65-F5344CB8AC3E}">
        <p14:creationId xmlns:p14="http://schemas.microsoft.com/office/powerpoint/2010/main" val="2187938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6F3677-8D7A-4512-957E-133161161BD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FFAC1F3-05FF-4BAC-A2FB-A7196421515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54B7F29-D284-4F80-B8E1-803B208A536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023E1DF-B8B4-4B47-A24F-CE8911AB12EF}"/>
              </a:ext>
            </a:extLst>
          </p:cNvPr>
          <p:cNvSpPr>
            <a:spLocks noGrp="1"/>
          </p:cNvSpPr>
          <p:nvPr>
            <p:ph type="dt" sz="half" idx="10"/>
          </p:nvPr>
        </p:nvSpPr>
        <p:spPr/>
        <p:txBody>
          <a:bodyPr/>
          <a:lstStyle/>
          <a:p>
            <a:fld id="{4E573A30-2209-4DFC-AE37-8E27F6299F90}" type="datetimeFigureOut">
              <a:rPr lang="en-US" smtClean="0"/>
              <a:t>8/23/2021</a:t>
            </a:fld>
            <a:endParaRPr lang="en-US"/>
          </a:p>
        </p:txBody>
      </p:sp>
      <p:sp>
        <p:nvSpPr>
          <p:cNvPr id="6" name="Footer Placeholder 5">
            <a:extLst>
              <a:ext uri="{FF2B5EF4-FFF2-40B4-BE49-F238E27FC236}">
                <a16:creationId xmlns:a16="http://schemas.microsoft.com/office/drawing/2014/main" id="{3B70FF3C-7AEE-4B13-8E65-66EF140CA05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1C0614C-1BEA-46EF-A164-9A1200C86372}"/>
              </a:ext>
            </a:extLst>
          </p:cNvPr>
          <p:cNvSpPr>
            <a:spLocks noGrp="1"/>
          </p:cNvSpPr>
          <p:nvPr>
            <p:ph type="sldNum" sz="quarter" idx="12"/>
          </p:nvPr>
        </p:nvSpPr>
        <p:spPr/>
        <p:txBody>
          <a:bodyPr/>
          <a:lstStyle/>
          <a:p>
            <a:fld id="{49D2D599-C48B-4C72-9A4A-DB9E787CE9CC}" type="slidenum">
              <a:rPr lang="en-US" smtClean="0"/>
              <a:t>‹#›</a:t>
            </a:fld>
            <a:endParaRPr lang="en-US"/>
          </a:p>
        </p:txBody>
      </p:sp>
    </p:spTree>
    <p:extLst>
      <p:ext uri="{BB962C8B-B14F-4D97-AF65-F5344CB8AC3E}">
        <p14:creationId xmlns:p14="http://schemas.microsoft.com/office/powerpoint/2010/main" val="13404262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310B1-4B9A-4A9F-8145-DCDAC7A6C2D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0DEA24D-AA21-47A7-B8E5-3054CF6A138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9730DE0-2A52-4747-82C1-5F55B107496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016DE5A-FE22-41CA-9A9F-0C84C3E08F40}"/>
              </a:ext>
            </a:extLst>
          </p:cNvPr>
          <p:cNvSpPr>
            <a:spLocks noGrp="1"/>
          </p:cNvSpPr>
          <p:nvPr>
            <p:ph type="dt" sz="half" idx="10"/>
          </p:nvPr>
        </p:nvSpPr>
        <p:spPr/>
        <p:txBody>
          <a:bodyPr/>
          <a:lstStyle/>
          <a:p>
            <a:fld id="{4E573A30-2209-4DFC-AE37-8E27F6299F90}" type="datetimeFigureOut">
              <a:rPr lang="en-US" smtClean="0"/>
              <a:t>8/23/2021</a:t>
            </a:fld>
            <a:endParaRPr lang="en-US"/>
          </a:p>
        </p:txBody>
      </p:sp>
      <p:sp>
        <p:nvSpPr>
          <p:cNvPr id="6" name="Footer Placeholder 5">
            <a:extLst>
              <a:ext uri="{FF2B5EF4-FFF2-40B4-BE49-F238E27FC236}">
                <a16:creationId xmlns:a16="http://schemas.microsoft.com/office/drawing/2014/main" id="{A6767297-FAA3-4161-8C2C-37FB58E829D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16D5383-7308-46E0-9B0C-45E49F6A433F}"/>
              </a:ext>
            </a:extLst>
          </p:cNvPr>
          <p:cNvSpPr>
            <a:spLocks noGrp="1"/>
          </p:cNvSpPr>
          <p:nvPr>
            <p:ph type="sldNum" sz="quarter" idx="12"/>
          </p:nvPr>
        </p:nvSpPr>
        <p:spPr/>
        <p:txBody>
          <a:bodyPr/>
          <a:lstStyle/>
          <a:p>
            <a:fld id="{49D2D599-C48B-4C72-9A4A-DB9E787CE9CC}" type="slidenum">
              <a:rPr lang="en-US" smtClean="0"/>
              <a:t>‹#›</a:t>
            </a:fld>
            <a:endParaRPr lang="en-US"/>
          </a:p>
        </p:txBody>
      </p:sp>
    </p:spTree>
    <p:extLst>
      <p:ext uri="{BB962C8B-B14F-4D97-AF65-F5344CB8AC3E}">
        <p14:creationId xmlns:p14="http://schemas.microsoft.com/office/powerpoint/2010/main" val="10541948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3535A03-9CEB-44B0-922A-8E06E2C3AF5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88939F7-ECBC-46C3-9743-8C120550D7C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50F31B3-1FBC-4F99-AEE0-13FF2576B6F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E573A30-2209-4DFC-AE37-8E27F6299F90}" type="datetimeFigureOut">
              <a:rPr lang="en-US" smtClean="0"/>
              <a:t>8/23/2021</a:t>
            </a:fld>
            <a:endParaRPr lang="en-US"/>
          </a:p>
        </p:txBody>
      </p:sp>
      <p:sp>
        <p:nvSpPr>
          <p:cNvPr id="5" name="Footer Placeholder 4">
            <a:extLst>
              <a:ext uri="{FF2B5EF4-FFF2-40B4-BE49-F238E27FC236}">
                <a16:creationId xmlns:a16="http://schemas.microsoft.com/office/drawing/2014/main" id="{C8B72B39-1D83-4A4B-8133-0A8B390CED5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CF32DE7-EBE9-4B4B-8C18-31B5F3493AD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9D2D599-C48B-4C72-9A4A-DB9E787CE9CC}" type="slidenum">
              <a:rPr lang="en-US" smtClean="0"/>
              <a:t>‹#›</a:t>
            </a:fld>
            <a:endParaRPr lang="en-US"/>
          </a:p>
        </p:txBody>
      </p:sp>
    </p:spTree>
    <p:extLst>
      <p:ext uri="{BB962C8B-B14F-4D97-AF65-F5344CB8AC3E}">
        <p14:creationId xmlns:p14="http://schemas.microsoft.com/office/powerpoint/2010/main" val="4831253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5.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16.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image" Target="../media/image47.png"/><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19.xml.rels><?xml version="1.0" encoding="UTF-8" standalone="yes"?>
<Relationships xmlns="http://schemas.openxmlformats.org/package/2006/relationships"><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image" Target="../media/image53.png"/><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 Id="rId5" Type="http://schemas.openxmlformats.org/officeDocument/2006/relationships/image" Target="../media/image62.png"/><Relationship Id="rId4" Type="http://schemas.openxmlformats.org/officeDocument/2006/relationships/image" Target="../media/image61.png"/></Relationships>
</file>

<file path=ppt/slides/_rels/slide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Text, calendar&#10;&#10;Description automatically generated">
            <a:extLst>
              <a:ext uri="{FF2B5EF4-FFF2-40B4-BE49-F238E27FC236}">
                <a16:creationId xmlns:a16="http://schemas.microsoft.com/office/drawing/2014/main" id="{5650C348-D1EB-46C2-972C-38A129B4E5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8188542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D1363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D48A25-55F3-4E3D-8F51-4FB85841B15D}"/>
              </a:ext>
            </a:extLst>
          </p:cNvPr>
          <p:cNvSpPr>
            <a:spLocks noGrp="1"/>
          </p:cNvSpPr>
          <p:nvPr>
            <p:ph type="title"/>
          </p:nvPr>
        </p:nvSpPr>
        <p:spPr/>
        <p:txBody>
          <a:bodyPr/>
          <a:lstStyle/>
          <a:p>
            <a:r>
              <a:rPr lang="en-US" dirty="0">
                <a:solidFill>
                  <a:schemeClr val="bg1">
                    <a:lumMod val="95000"/>
                  </a:schemeClr>
                </a:solidFill>
                <a:latin typeface="Coco Gothic" panose="02000506000000020004" pitchFamily="2" charset="0"/>
              </a:rPr>
              <a:t>Analysis (Side Question)</a:t>
            </a:r>
          </a:p>
        </p:txBody>
      </p:sp>
      <p:pic>
        <p:nvPicPr>
          <p:cNvPr id="7" name="Picture 6">
            <a:extLst>
              <a:ext uri="{FF2B5EF4-FFF2-40B4-BE49-F238E27FC236}">
                <a16:creationId xmlns:a16="http://schemas.microsoft.com/office/drawing/2014/main" id="{EB60FB8C-914B-49EF-95AA-F81575BFF64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4300" y="2050849"/>
            <a:ext cx="4573183" cy="3048789"/>
          </a:xfrm>
          <a:prstGeom prst="rect">
            <a:avLst/>
          </a:prstGeom>
        </p:spPr>
      </p:pic>
      <p:sp>
        <p:nvSpPr>
          <p:cNvPr id="17" name="TextBox 16">
            <a:extLst>
              <a:ext uri="{FF2B5EF4-FFF2-40B4-BE49-F238E27FC236}">
                <a16:creationId xmlns:a16="http://schemas.microsoft.com/office/drawing/2014/main" id="{B9E85688-9045-4B96-BAC7-474A22056AB8}"/>
              </a:ext>
            </a:extLst>
          </p:cNvPr>
          <p:cNvSpPr txBox="1"/>
          <p:nvPr/>
        </p:nvSpPr>
        <p:spPr>
          <a:xfrm>
            <a:off x="1858938" y="5935883"/>
            <a:ext cx="8474121" cy="830997"/>
          </a:xfrm>
          <a:prstGeom prst="rect">
            <a:avLst/>
          </a:prstGeom>
          <a:noFill/>
        </p:spPr>
        <p:txBody>
          <a:bodyPr wrap="square" rtlCol="0">
            <a:spAutoFit/>
          </a:bodyPr>
          <a:lstStyle/>
          <a:p>
            <a:pPr algn="ctr"/>
            <a:r>
              <a:rPr lang="en-US" sz="2400" dirty="0">
                <a:solidFill>
                  <a:schemeClr val="bg1">
                    <a:lumMod val="95000"/>
                  </a:schemeClr>
                </a:solidFill>
                <a:latin typeface="Abadi" panose="020B0604020104020204" pitchFamily="34" charset="0"/>
              </a:rPr>
              <a:t>Across three ranks, the average game is approx. 24 minutes long.</a:t>
            </a:r>
          </a:p>
        </p:txBody>
      </p:sp>
      <p:pic>
        <p:nvPicPr>
          <p:cNvPr id="5" name="Picture 4">
            <a:extLst>
              <a:ext uri="{FF2B5EF4-FFF2-40B4-BE49-F238E27FC236}">
                <a16:creationId xmlns:a16="http://schemas.microsoft.com/office/drawing/2014/main" id="{CEA568F5-999D-4CB4-A8CC-F37FAC17E21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033992" y="2050849"/>
            <a:ext cx="4573182" cy="3048788"/>
          </a:xfrm>
          <a:prstGeom prst="rect">
            <a:avLst/>
          </a:prstGeom>
        </p:spPr>
      </p:pic>
      <p:pic>
        <p:nvPicPr>
          <p:cNvPr id="6" name="Picture 5">
            <a:extLst>
              <a:ext uri="{FF2B5EF4-FFF2-40B4-BE49-F238E27FC236}">
                <a16:creationId xmlns:a16="http://schemas.microsoft.com/office/drawing/2014/main" id="{7967A3ED-8EF8-4952-B4FF-6A45DEE70D5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060779" y="2050849"/>
            <a:ext cx="4573181" cy="3048788"/>
          </a:xfrm>
          <a:prstGeom prst="rect">
            <a:avLst/>
          </a:prstGeom>
        </p:spPr>
      </p:pic>
    </p:spTree>
    <p:extLst>
      <p:ext uri="{BB962C8B-B14F-4D97-AF65-F5344CB8AC3E}">
        <p14:creationId xmlns:p14="http://schemas.microsoft.com/office/powerpoint/2010/main" val="2679583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D1363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D48A25-55F3-4E3D-8F51-4FB85841B15D}"/>
              </a:ext>
            </a:extLst>
          </p:cNvPr>
          <p:cNvSpPr>
            <a:spLocks noGrp="1"/>
          </p:cNvSpPr>
          <p:nvPr>
            <p:ph type="title"/>
          </p:nvPr>
        </p:nvSpPr>
        <p:spPr/>
        <p:txBody>
          <a:bodyPr/>
          <a:lstStyle/>
          <a:p>
            <a:r>
              <a:rPr lang="en-US" dirty="0">
                <a:solidFill>
                  <a:schemeClr val="bg1">
                    <a:lumMod val="95000"/>
                  </a:schemeClr>
                </a:solidFill>
                <a:latin typeface="Coco Gothic" panose="02000506000000020004" pitchFamily="2" charset="0"/>
              </a:rPr>
              <a:t>Analysis (Side Question)</a:t>
            </a:r>
          </a:p>
        </p:txBody>
      </p:sp>
      <p:pic>
        <p:nvPicPr>
          <p:cNvPr id="5" name="Picture 4">
            <a:extLst>
              <a:ext uri="{FF2B5EF4-FFF2-40B4-BE49-F238E27FC236}">
                <a16:creationId xmlns:a16="http://schemas.microsoft.com/office/drawing/2014/main" id="{6FF408FA-5C7C-4DBF-B565-C743077B2FE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61512" y="2305829"/>
            <a:ext cx="3508115" cy="2469002"/>
          </a:xfrm>
          <a:prstGeom prst="rect">
            <a:avLst/>
          </a:prstGeom>
        </p:spPr>
      </p:pic>
      <p:pic>
        <p:nvPicPr>
          <p:cNvPr id="7" name="Picture 6">
            <a:extLst>
              <a:ext uri="{FF2B5EF4-FFF2-40B4-BE49-F238E27FC236}">
                <a16:creationId xmlns:a16="http://schemas.microsoft.com/office/drawing/2014/main" id="{EB60FB8C-914B-49EF-95AA-F81575BFF64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289910" y="2306087"/>
            <a:ext cx="3612179" cy="2542242"/>
          </a:xfrm>
          <a:prstGeom prst="rect">
            <a:avLst/>
          </a:prstGeom>
        </p:spPr>
      </p:pic>
      <p:pic>
        <p:nvPicPr>
          <p:cNvPr id="10" name="Picture 9">
            <a:extLst>
              <a:ext uri="{FF2B5EF4-FFF2-40B4-BE49-F238E27FC236}">
                <a16:creationId xmlns:a16="http://schemas.microsoft.com/office/drawing/2014/main" id="{AA9C093D-FAB2-479E-9B50-352F84A8F04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165095" y="2365750"/>
            <a:ext cx="3826808" cy="2594762"/>
          </a:xfrm>
          <a:prstGeom prst="rect">
            <a:avLst/>
          </a:prstGeom>
        </p:spPr>
      </p:pic>
      <p:sp>
        <p:nvSpPr>
          <p:cNvPr id="17" name="TextBox 16">
            <a:extLst>
              <a:ext uri="{FF2B5EF4-FFF2-40B4-BE49-F238E27FC236}">
                <a16:creationId xmlns:a16="http://schemas.microsoft.com/office/drawing/2014/main" id="{B9E85688-9045-4B96-BAC7-474A22056AB8}"/>
              </a:ext>
            </a:extLst>
          </p:cNvPr>
          <p:cNvSpPr txBox="1"/>
          <p:nvPr/>
        </p:nvSpPr>
        <p:spPr>
          <a:xfrm>
            <a:off x="3028664" y="5703871"/>
            <a:ext cx="6134669" cy="830997"/>
          </a:xfrm>
          <a:prstGeom prst="rect">
            <a:avLst/>
          </a:prstGeom>
          <a:noFill/>
        </p:spPr>
        <p:txBody>
          <a:bodyPr wrap="square" rtlCol="0">
            <a:spAutoFit/>
          </a:bodyPr>
          <a:lstStyle/>
          <a:p>
            <a:pPr algn="ctr"/>
            <a:r>
              <a:rPr lang="en-US" sz="2400" dirty="0">
                <a:solidFill>
                  <a:schemeClr val="bg1">
                    <a:lumMod val="95000"/>
                  </a:schemeClr>
                </a:solidFill>
                <a:latin typeface="Abadi" panose="020B0604020104020204" pitchFamily="34" charset="0"/>
              </a:rPr>
              <a:t>Gold doesn’t appear to plateau as game length increases</a:t>
            </a:r>
          </a:p>
        </p:txBody>
      </p:sp>
    </p:spTree>
    <p:extLst>
      <p:ext uri="{BB962C8B-B14F-4D97-AF65-F5344CB8AC3E}">
        <p14:creationId xmlns:p14="http://schemas.microsoft.com/office/powerpoint/2010/main" val="38143459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D13639"/>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FF408FA-5C7C-4DBF-B565-C743077B2FE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84531" y="154086"/>
            <a:ext cx="3055198" cy="2036799"/>
          </a:xfrm>
          <a:prstGeom prst="rect">
            <a:avLst/>
          </a:prstGeom>
        </p:spPr>
      </p:pic>
      <p:pic>
        <p:nvPicPr>
          <p:cNvPr id="7" name="Picture 6">
            <a:extLst>
              <a:ext uri="{FF2B5EF4-FFF2-40B4-BE49-F238E27FC236}">
                <a16:creationId xmlns:a16="http://schemas.microsoft.com/office/drawing/2014/main" id="{EB60FB8C-914B-49EF-95AA-F81575BFF64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635854" y="155648"/>
            <a:ext cx="3145828" cy="2097219"/>
          </a:xfrm>
          <a:prstGeom prst="rect">
            <a:avLst/>
          </a:prstGeom>
        </p:spPr>
      </p:pic>
      <p:pic>
        <p:nvPicPr>
          <p:cNvPr id="9" name="Picture 8">
            <a:extLst>
              <a:ext uri="{FF2B5EF4-FFF2-40B4-BE49-F238E27FC236}">
                <a16:creationId xmlns:a16="http://schemas.microsoft.com/office/drawing/2014/main" id="{6A450F00-117B-4E28-ACBB-FCAA1EC479E4}"/>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84530" y="2381658"/>
            <a:ext cx="3055198" cy="2036799"/>
          </a:xfrm>
          <a:prstGeom prst="rect">
            <a:avLst/>
          </a:prstGeom>
        </p:spPr>
      </p:pic>
      <p:pic>
        <p:nvPicPr>
          <p:cNvPr id="13" name="Picture 12">
            <a:extLst>
              <a:ext uri="{FF2B5EF4-FFF2-40B4-BE49-F238E27FC236}">
                <a16:creationId xmlns:a16="http://schemas.microsoft.com/office/drawing/2014/main" id="{DDCCF0A3-B51E-40B1-890B-C5A131C105DA}"/>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635856" y="2383339"/>
            <a:ext cx="3145826" cy="2097218"/>
          </a:xfrm>
          <a:prstGeom prst="rect">
            <a:avLst/>
          </a:prstGeom>
        </p:spPr>
      </p:pic>
      <p:pic>
        <p:nvPicPr>
          <p:cNvPr id="18" name="Picture 17">
            <a:extLst>
              <a:ext uri="{FF2B5EF4-FFF2-40B4-BE49-F238E27FC236}">
                <a16:creationId xmlns:a16="http://schemas.microsoft.com/office/drawing/2014/main" id="{5D121E97-6014-4F58-AE23-71FEF3A97857}"/>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584530" y="4664373"/>
            <a:ext cx="3055198" cy="2036799"/>
          </a:xfrm>
          <a:prstGeom prst="rect">
            <a:avLst/>
          </a:prstGeom>
        </p:spPr>
      </p:pic>
      <p:pic>
        <p:nvPicPr>
          <p:cNvPr id="19" name="Picture 18">
            <a:extLst>
              <a:ext uri="{FF2B5EF4-FFF2-40B4-BE49-F238E27FC236}">
                <a16:creationId xmlns:a16="http://schemas.microsoft.com/office/drawing/2014/main" id="{86ECF3DC-3742-48E0-9F0D-27263E4D06C4}"/>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4635856" y="4606843"/>
            <a:ext cx="3145826" cy="2097218"/>
          </a:xfrm>
          <a:prstGeom prst="rect">
            <a:avLst/>
          </a:prstGeom>
        </p:spPr>
      </p:pic>
      <p:sp>
        <p:nvSpPr>
          <p:cNvPr id="23" name="TextBox 22">
            <a:extLst>
              <a:ext uri="{FF2B5EF4-FFF2-40B4-BE49-F238E27FC236}">
                <a16:creationId xmlns:a16="http://schemas.microsoft.com/office/drawing/2014/main" id="{D1428172-0E5B-4502-B971-5D2B0E8F50B6}"/>
              </a:ext>
            </a:extLst>
          </p:cNvPr>
          <p:cNvSpPr txBox="1"/>
          <p:nvPr/>
        </p:nvSpPr>
        <p:spPr>
          <a:xfrm>
            <a:off x="8297839" y="797510"/>
            <a:ext cx="3534770" cy="4524315"/>
          </a:xfrm>
          <a:prstGeom prst="rect">
            <a:avLst/>
          </a:prstGeom>
          <a:noFill/>
        </p:spPr>
        <p:txBody>
          <a:bodyPr wrap="square" rtlCol="0">
            <a:spAutoFit/>
          </a:bodyPr>
          <a:lstStyle/>
          <a:p>
            <a:r>
              <a:rPr lang="en-US" sz="2400" dirty="0">
                <a:solidFill>
                  <a:schemeClr val="bg1">
                    <a:lumMod val="95000"/>
                  </a:schemeClr>
                </a:solidFill>
                <a:latin typeface="Abadi" panose="020B0604020104020204" pitchFamily="34" charset="0"/>
              </a:rPr>
              <a:t>Wins vs. Towers Taken</a:t>
            </a:r>
          </a:p>
          <a:p>
            <a:endParaRPr lang="en-US" sz="2400" dirty="0">
              <a:solidFill>
                <a:schemeClr val="bg1">
                  <a:lumMod val="95000"/>
                </a:schemeClr>
              </a:solidFill>
              <a:latin typeface="Abadi" panose="020B0604020104020204" pitchFamily="34" charset="0"/>
            </a:endParaRPr>
          </a:p>
          <a:p>
            <a:endParaRPr lang="en-US" sz="2400" dirty="0">
              <a:solidFill>
                <a:schemeClr val="bg1">
                  <a:lumMod val="95000"/>
                </a:schemeClr>
              </a:solidFill>
              <a:latin typeface="Abadi" panose="020B0604020104020204" pitchFamily="34" charset="0"/>
            </a:endParaRPr>
          </a:p>
          <a:p>
            <a:r>
              <a:rPr lang="en-US" sz="2400" dirty="0">
                <a:solidFill>
                  <a:schemeClr val="bg1">
                    <a:lumMod val="95000"/>
                  </a:schemeClr>
                </a:solidFill>
                <a:latin typeface="Abadi" panose="020B0604020104020204" pitchFamily="34" charset="0"/>
              </a:rPr>
              <a:t>How do Towers impact games? 0.72 Correlation with winning!</a:t>
            </a:r>
          </a:p>
          <a:p>
            <a:endParaRPr lang="en-US" sz="2400" dirty="0">
              <a:solidFill>
                <a:schemeClr val="bg1">
                  <a:lumMod val="95000"/>
                </a:schemeClr>
              </a:solidFill>
              <a:latin typeface="Abadi" panose="020B0604020104020204" pitchFamily="34" charset="0"/>
            </a:endParaRPr>
          </a:p>
          <a:p>
            <a:r>
              <a:rPr lang="en-US" sz="2400" dirty="0">
                <a:solidFill>
                  <a:schemeClr val="bg1">
                    <a:lumMod val="95000"/>
                  </a:schemeClr>
                </a:solidFill>
                <a:latin typeface="Abadi" panose="020B0604020104020204" pitchFamily="34" charset="0"/>
              </a:rPr>
              <a:t>Won games have more towers taken.</a:t>
            </a:r>
          </a:p>
          <a:p>
            <a:endParaRPr lang="en-US" sz="2400" dirty="0">
              <a:solidFill>
                <a:schemeClr val="bg1">
                  <a:lumMod val="95000"/>
                </a:schemeClr>
              </a:solidFill>
              <a:latin typeface="Abadi" panose="020B0604020104020204" pitchFamily="34" charset="0"/>
            </a:endParaRPr>
          </a:p>
          <a:p>
            <a:r>
              <a:rPr lang="en-US" sz="2400" dirty="0">
                <a:solidFill>
                  <a:schemeClr val="bg1">
                    <a:lumMod val="95000"/>
                  </a:schemeClr>
                </a:solidFill>
                <a:latin typeface="Abadi" panose="020B0604020104020204" pitchFamily="34" charset="0"/>
              </a:rPr>
              <a:t>Avg. 6.6-6.8 towers taken in won games.</a:t>
            </a:r>
          </a:p>
        </p:txBody>
      </p:sp>
    </p:spTree>
    <p:extLst>
      <p:ext uri="{BB962C8B-B14F-4D97-AF65-F5344CB8AC3E}">
        <p14:creationId xmlns:p14="http://schemas.microsoft.com/office/powerpoint/2010/main" val="6403463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D13639"/>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FF408FA-5C7C-4DBF-B565-C743077B2FE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84530" y="154086"/>
            <a:ext cx="3055200" cy="2036799"/>
          </a:xfrm>
          <a:prstGeom prst="rect">
            <a:avLst/>
          </a:prstGeom>
        </p:spPr>
      </p:pic>
      <p:pic>
        <p:nvPicPr>
          <p:cNvPr id="7" name="Picture 6">
            <a:extLst>
              <a:ext uri="{FF2B5EF4-FFF2-40B4-BE49-F238E27FC236}">
                <a16:creationId xmlns:a16="http://schemas.microsoft.com/office/drawing/2014/main" id="{EB60FB8C-914B-49EF-95AA-F81575BFF64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635854" y="155648"/>
            <a:ext cx="3145829" cy="2097219"/>
          </a:xfrm>
          <a:prstGeom prst="rect">
            <a:avLst/>
          </a:prstGeom>
        </p:spPr>
      </p:pic>
      <p:pic>
        <p:nvPicPr>
          <p:cNvPr id="9" name="Picture 8">
            <a:extLst>
              <a:ext uri="{FF2B5EF4-FFF2-40B4-BE49-F238E27FC236}">
                <a16:creationId xmlns:a16="http://schemas.microsoft.com/office/drawing/2014/main" id="{6A450F00-117B-4E28-ACBB-FCAA1EC479E4}"/>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84530" y="2381658"/>
            <a:ext cx="3055199" cy="2036799"/>
          </a:xfrm>
          <a:prstGeom prst="rect">
            <a:avLst/>
          </a:prstGeom>
        </p:spPr>
      </p:pic>
      <p:pic>
        <p:nvPicPr>
          <p:cNvPr id="13" name="Picture 12">
            <a:extLst>
              <a:ext uri="{FF2B5EF4-FFF2-40B4-BE49-F238E27FC236}">
                <a16:creationId xmlns:a16="http://schemas.microsoft.com/office/drawing/2014/main" id="{DDCCF0A3-B51E-40B1-890B-C5A131C105DA}"/>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635855" y="2383339"/>
            <a:ext cx="3145828" cy="2097218"/>
          </a:xfrm>
          <a:prstGeom prst="rect">
            <a:avLst/>
          </a:prstGeom>
        </p:spPr>
      </p:pic>
      <p:pic>
        <p:nvPicPr>
          <p:cNvPr id="18" name="Picture 17">
            <a:extLst>
              <a:ext uri="{FF2B5EF4-FFF2-40B4-BE49-F238E27FC236}">
                <a16:creationId xmlns:a16="http://schemas.microsoft.com/office/drawing/2014/main" id="{5D121E97-6014-4F58-AE23-71FEF3A97857}"/>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584530" y="4664373"/>
            <a:ext cx="3055199" cy="2036799"/>
          </a:xfrm>
          <a:prstGeom prst="rect">
            <a:avLst/>
          </a:prstGeom>
        </p:spPr>
      </p:pic>
      <p:pic>
        <p:nvPicPr>
          <p:cNvPr id="19" name="Picture 18">
            <a:extLst>
              <a:ext uri="{FF2B5EF4-FFF2-40B4-BE49-F238E27FC236}">
                <a16:creationId xmlns:a16="http://schemas.microsoft.com/office/drawing/2014/main" id="{86ECF3DC-3742-48E0-9F0D-27263E4D06C4}"/>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4635855" y="4606843"/>
            <a:ext cx="3145828" cy="2097218"/>
          </a:xfrm>
          <a:prstGeom prst="rect">
            <a:avLst/>
          </a:prstGeom>
        </p:spPr>
      </p:pic>
      <p:sp>
        <p:nvSpPr>
          <p:cNvPr id="23" name="TextBox 22">
            <a:extLst>
              <a:ext uri="{FF2B5EF4-FFF2-40B4-BE49-F238E27FC236}">
                <a16:creationId xmlns:a16="http://schemas.microsoft.com/office/drawing/2014/main" id="{D1428172-0E5B-4502-B971-5D2B0E8F50B6}"/>
              </a:ext>
            </a:extLst>
          </p:cNvPr>
          <p:cNvSpPr txBox="1"/>
          <p:nvPr/>
        </p:nvSpPr>
        <p:spPr>
          <a:xfrm>
            <a:off x="8297839" y="797510"/>
            <a:ext cx="3534770" cy="4893647"/>
          </a:xfrm>
          <a:prstGeom prst="rect">
            <a:avLst/>
          </a:prstGeom>
          <a:noFill/>
        </p:spPr>
        <p:txBody>
          <a:bodyPr wrap="square" rtlCol="0">
            <a:spAutoFit/>
          </a:bodyPr>
          <a:lstStyle/>
          <a:p>
            <a:r>
              <a:rPr lang="en-US" sz="2400" dirty="0">
                <a:solidFill>
                  <a:schemeClr val="bg1">
                    <a:lumMod val="95000"/>
                  </a:schemeClr>
                </a:solidFill>
                <a:latin typeface="Abadi" panose="020B0604020104020204" pitchFamily="34" charset="0"/>
              </a:rPr>
              <a:t>Wins vs. Dragons Taken</a:t>
            </a:r>
          </a:p>
          <a:p>
            <a:endParaRPr lang="en-US" sz="2400" dirty="0">
              <a:solidFill>
                <a:schemeClr val="bg1">
                  <a:lumMod val="95000"/>
                </a:schemeClr>
              </a:solidFill>
              <a:latin typeface="Abadi" panose="020B0604020104020204" pitchFamily="34" charset="0"/>
            </a:endParaRPr>
          </a:p>
          <a:p>
            <a:endParaRPr lang="en-US" sz="2400" dirty="0">
              <a:solidFill>
                <a:schemeClr val="bg1">
                  <a:lumMod val="95000"/>
                </a:schemeClr>
              </a:solidFill>
              <a:latin typeface="Abadi" panose="020B0604020104020204" pitchFamily="34" charset="0"/>
            </a:endParaRPr>
          </a:p>
          <a:p>
            <a:r>
              <a:rPr lang="en-US" sz="2400" dirty="0">
                <a:solidFill>
                  <a:schemeClr val="bg1">
                    <a:lumMod val="95000"/>
                  </a:schemeClr>
                </a:solidFill>
                <a:latin typeface="Abadi" panose="020B0604020104020204" pitchFamily="34" charset="0"/>
              </a:rPr>
              <a:t>How do Dragons, as an objective, impact games won?</a:t>
            </a:r>
          </a:p>
          <a:p>
            <a:endParaRPr lang="en-US" sz="2400" dirty="0">
              <a:solidFill>
                <a:schemeClr val="bg1">
                  <a:lumMod val="95000"/>
                </a:schemeClr>
              </a:solidFill>
              <a:latin typeface="Abadi" panose="020B0604020104020204" pitchFamily="34" charset="0"/>
            </a:endParaRPr>
          </a:p>
          <a:p>
            <a:endParaRPr lang="en-US" sz="2400" dirty="0">
              <a:solidFill>
                <a:schemeClr val="bg1">
                  <a:lumMod val="95000"/>
                </a:schemeClr>
              </a:solidFill>
              <a:latin typeface="Abadi" panose="020B0604020104020204" pitchFamily="34" charset="0"/>
            </a:endParaRPr>
          </a:p>
          <a:p>
            <a:r>
              <a:rPr lang="en-US" sz="2400" dirty="0">
                <a:solidFill>
                  <a:schemeClr val="bg1">
                    <a:lumMod val="95000"/>
                  </a:schemeClr>
                </a:solidFill>
                <a:latin typeface="Abadi" panose="020B0604020104020204" pitchFamily="34" charset="0"/>
              </a:rPr>
              <a:t>Won games have more dragons taken</a:t>
            </a:r>
          </a:p>
          <a:p>
            <a:endParaRPr lang="en-US" sz="2400" dirty="0">
              <a:solidFill>
                <a:schemeClr val="bg1">
                  <a:lumMod val="95000"/>
                </a:schemeClr>
              </a:solidFill>
              <a:latin typeface="Abadi" panose="020B0604020104020204" pitchFamily="34" charset="0"/>
            </a:endParaRPr>
          </a:p>
          <a:p>
            <a:r>
              <a:rPr lang="en-US" sz="2400" dirty="0">
                <a:solidFill>
                  <a:schemeClr val="bg1">
                    <a:lumMod val="95000"/>
                  </a:schemeClr>
                </a:solidFill>
                <a:latin typeface="Abadi" panose="020B0604020104020204" pitchFamily="34" charset="0"/>
              </a:rPr>
              <a:t>Doesn’t seem to favor one side</a:t>
            </a:r>
          </a:p>
        </p:txBody>
      </p:sp>
    </p:spTree>
    <p:extLst>
      <p:ext uri="{BB962C8B-B14F-4D97-AF65-F5344CB8AC3E}">
        <p14:creationId xmlns:p14="http://schemas.microsoft.com/office/powerpoint/2010/main" val="38563788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D13639"/>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FF408FA-5C7C-4DBF-B565-C743077B2FE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84531" y="154086"/>
            <a:ext cx="3055198" cy="2036798"/>
          </a:xfrm>
          <a:prstGeom prst="rect">
            <a:avLst/>
          </a:prstGeom>
        </p:spPr>
      </p:pic>
      <p:pic>
        <p:nvPicPr>
          <p:cNvPr id="7" name="Picture 6">
            <a:extLst>
              <a:ext uri="{FF2B5EF4-FFF2-40B4-BE49-F238E27FC236}">
                <a16:creationId xmlns:a16="http://schemas.microsoft.com/office/drawing/2014/main" id="{EB60FB8C-914B-49EF-95AA-F81575BFF64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635854" y="155648"/>
            <a:ext cx="3145828" cy="2097218"/>
          </a:xfrm>
          <a:prstGeom prst="rect">
            <a:avLst/>
          </a:prstGeom>
        </p:spPr>
      </p:pic>
      <p:pic>
        <p:nvPicPr>
          <p:cNvPr id="9" name="Picture 8">
            <a:extLst>
              <a:ext uri="{FF2B5EF4-FFF2-40B4-BE49-F238E27FC236}">
                <a16:creationId xmlns:a16="http://schemas.microsoft.com/office/drawing/2014/main" id="{6A450F00-117B-4E28-ACBB-FCAA1EC479E4}"/>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84530" y="2381658"/>
            <a:ext cx="3055198" cy="2036798"/>
          </a:xfrm>
          <a:prstGeom prst="rect">
            <a:avLst/>
          </a:prstGeom>
        </p:spPr>
      </p:pic>
      <p:pic>
        <p:nvPicPr>
          <p:cNvPr id="13" name="Picture 12">
            <a:extLst>
              <a:ext uri="{FF2B5EF4-FFF2-40B4-BE49-F238E27FC236}">
                <a16:creationId xmlns:a16="http://schemas.microsoft.com/office/drawing/2014/main" id="{DDCCF0A3-B51E-40B1-890B-C5A131C105DA}"/>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635856" y="2383339"/>
            <a:ext cx="3145826" cy="2097217"/>
          </a:xfrm>
          <a:prstGeom prst="rect">
            <a:avLst/>
          </a:prstGeom>
        </p:spPr>
      </p:pic>
      <p:pic>
        <p:nvPicPr>
          <p:cNvPr id="18" name="Picture 17">
            <a:extLst>
              <a:ext uri="{FF2B5EF4-FFF2-40B4-BE49-F238E27FC236}">
                <a16:creationId xmlns:a16="http://schemas.microsoft.com/office/drawing/2014/main" id="{5D121E97-6014-4F58-AE23-71FEF3A97857}"/>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584530" y="4664373"/>
            <a:ext cx="3055198" cy="2036798"/>
          </a:xfrm>
          <a:prstGeom prst="rect">
            <a:avLst/>
          </a:prstGeom>
        </p:spPr>
      </p:pic>
      <p:pic>
        <p:nvPicPr>
          <p:cNvPr id="19" name="Picture 18">
            <a:extLst>
              <a:ext uri="{FF2B5EF4-FFF2-40B4-BE49-F238E27FC236}">
                <a16:creationId xmlns:a16="http://schemas.microsoft.com/office/drawing/2014/main" id="{86ECF3DC-3742-48E0-9F0D-27263E4D06C4}"/>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4635856" y="4606843"/>
            <a:ext cx="3145826" cy="2097217"/>
          </a:xfrm>
          <a:prstGeom prst="rect">
            <a:avLst/>
          </a:prstGeom>
        </p:spPr>
      </p:pic>
      <p:sp>
        <p:nvSpPr>
          <p:cNvPr id="23" name="TextBox 22">
            <a:extLst>
              <a:ext uri="{FF2B5EF4-FFF2-40B4-BE49-F238E27FC236}">
                <a16:creationId xmlns:a16="http://schemas.microsoft.com/office/drawing/2014/main" id="{D1428172-0E5B-4502-B971-5D2B0E8F50B6}"/>
              </a:ext>
            </a:extLst>
          </p:cNvPr>
          <p:cNvSpPr txBox="1"/>
          <p:nvPr/>
        </p:nvSpPr>
        <p:spPr>
          <a:xfrm>
            <a:off x="8291015" y="770215"/>
            <a:ext cx="3534770" cy="4524315"/>
          </a:xfrm>
          <a:prstGeom prst="rect">
            <a:avLst/>
          </a:prstGeom>
          <a:noFill/>
        </p:spPr>
        <p:txBody>
          <a:bodyPr wrap="square" rtlCol="0">
            <a:spAutoFit/>
          </a:bodyPr>
          <a:lstStyle/>
          <a:p>
            <a:r>
              <a:rPr lang="en-US" sz="2400" dirty="0">
                <a:solidFill>
                  <a:schemeClr val="bg1">
                    <a:lumMod val="95000"/>
                  </a:schemeClr>
                </a:solidFill>
                <a:latin typeface="Abadi" panose="020B0604020104020204" pitchFamily="34" charset="0"/>
              </a:rPr>
              <a:t>Wins vs. Inhibitors Taken</a:t>
            </a:r>
          </a:p>
          <a:p>
            <a:endParaRPr lang="en-US" sz="2400" dirty="0">
              <a:solidFill>
                <a:schemeClr val="bg1">
                  <a:lumMod val="95000"/>
                </a:schemeClr>
              </a:solidFill>
              <a:latin typeface="Abadi" panose="020B0604020104020204" pitchFamily="34" charset="0"/>
            </a:endParaRPr>
          </a:p>
          <a:p>
            <a:endParaRPr lang="en-US" sz="2400" dirty="0">
              <a:solidFill>
                <a:schemeClr val="bg1">
                  <a:lumMod val="95000"/>
                </a:schemeClr>
              </a:solidFill>
              <a:latin typeface="Abadi" panose="020B0604020104020204" pitchFamily="34" charset="0"/>
            </a:endParaRPr>
          </a:p>
          <a:p>
            <a:r>
              <a:rPr lang="en-US" sz="2400" dirty="0">
                <a:solidFill>
                  <a:schemeClr val="bg1">
                    <a:lumMod val="95000"/>
                  </a:schemeClr>
                </a:solidFill>
                <a:latin typeface="Abadi" panose="020B0604020104020204" pitchFamily="34" charset="0"/>
              </a:rPr>
              <a:t>How do inhibitors taken impact games won?</a:t>
            </a:r>
          </a:p>
          <a:p>
            <a:endParaRPr lang="en-US" sz="2400" dirty="0">
              <a:solidFill>
                <a:schemeClr val="bg1">
                  <a:lumMod val="95000"/>
                </a:schemeClr>
              </a:solidFill>
              <a:latin typeface="Abadi" panose="020B0604020104020204" pitchFamily="34" charset="0"/>
            </a:endParaRPr>
          </a:p>
          <a:p>
            <a:endParaRPr lang="en-US" sz="2400" dirty="0">
              <a:solidFill>
                <a:schemeClr val="bg1">
                  <a:lumMod val="95000"/>
                </a:schemeClr>
              </a:solidFill>
              <a:latin typeface="Abadi" panose="020B0604020104020204" pitchFamily="34" charset="0"/>
            </a:endParaRPr>
          </a:p>
          <a:p>
            <a:r>
              <a:rPr lang="en-US" sz="2400" dirty="0">
                <a:solidFill>
                  <a:schemeClr val="bg1">
                    <a:lumMod val="95000"/>
                  </a:schemeClr>
                </a:solidFill>
                <a:latin typeface="Abadi" panose="020B0604020104020204" pitchFamily="34" charset="0"/>
              </a:rPr>
              <a:t>Won games have more inhibitors taken.</a:t>
            </a:r>
          </a:p>
          <a:p>
            <a:endParaRPr lang="en-US" sz="2400" dirty="0">
              <a:solidFill>
                <a:schemeClr val="bg1">
                  <a:lumMod val="95000"/>
                </a:schemeClr>
              </a:solidFill>
              <a:latin typeface="Abadi" panose="020B0604020104020204" pitchFamily="34" charset="0"/>
            </a:endParaRPr>
          </a:p>
          <a:p>
            <a:r>
              <a:rPr lang="en-US" sz="2400" dirty="0">
                <a:solidFill>
                  <a:schemeClr val="bg1">
                    <a:lumMod val="95000"/>
                  </a:schemeClr>
                </a:solidFill>
                <a:latin typeface="Abadi" panose="020B0604020104020204" pitchFamily="34" charset="0"/>
              </a:rPr>
              <a:t>However, 1 is the minimum needed.</a:t>
            </a:r>
          </a:p>
        </p:txBody>
      </p:sp>
    </p:spTree>
    <p:extLst>
      <p:ext uri="{BB962C8B-B14F-4D97-AF65-F5344CB8AC3E}">
        <p14:creationId xmlns:p14="http://schemas.microsoft.com/office/powerpoint/2010/main" val="25905817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D13639"/>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FF408FA-5C7C-4DBF-B565-C743077B2FE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84532" y="154086"/>
            <a:ext cx="3055196" cy="2036798"/>
          </a:xfrm>
          <a:prstGeom prst="rect">
            <a:avLst/>
          </a:prstGeom>
        </p:spPr>
      </p:pic>
      <p:pic>
        <p:nvPicPr>
          <p:cNvPr id="7" name="Picture 6">
            <a:extLst>
              <a:ext uri="{FF2B5EF4-FFF2-40B4-BE49-F238E27FC236}">
                <a16:creationId xmlns:a16="http://schemas.microsoft.com/office/drawing/2014/main" id="{EB60FB8C-914B-49EF-95AA-F81575BFF64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635855" y="155648"/>
            <a:ext cx="3145826" cy="2097218"/>
          </a:xfrm>
          <a:prstGeom prst="rect">
            <a:avLst/>
          </a:prstGeom>
        </p:spPr>
      </p:pic>
      <p:pic>
        <p:nvPicPr>
          <p:cNvPr id="9" name="Picture 8">
            <a:extLst>
              <a:ext uri="{FF2B5EF4-FFF2-40B4-BE49-F238E27FC236}">
                <a16:creationId xmlns:a16="http://schemas.microsoft.com/office/drawing/2014/main" id="{6A450F00-117B-4E28-ACBB-FCAA1EC479E4}"/>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84531" y="2381658"/>
            <a:ext cx="3055196" cy="2036798"/>
          </a:xfrm>
          <a:prstGeom prst="rect">
            <a:avLst/>
          </a:prstGeom>
        </p:spPr>
      </p:pic>
      <p:pic>
        <p:nvPicPr>
          <p:cNvPr id="13" name="Picture 12">
            <a:extLst>
              <a:ext uri="{FF2B5EF4-FFF2-40B4-BE49-F238E27FC236}">
                <a16:creationId xmlns:a16="http://schemas.microsoft.com/office/drawing/2014/main" id="{DDCCF0A3-B51E-40B1-890B-C5A131C105DA}"/>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635856" y="2383339"/>
            <a:ext cx="3145825" cy="2097217"/>
          </a:xfrm>
          <a:prstGeom prst="rect">
            <a:avLst/>
          </a:prstGeom>
        </p:spPr>
      </p:pic>
      <p:pic>
        <p:nvPicPr>
          <p:cNvPr id="18" name="Picture 17">
            <a:extLst>
              <a:ext uri="{FF2B5EF4-FFF2-40B4-BE49-F238E27FC236}">
                <a16:creationId xmlns:a16="http://schemas.microsoft.com/office/drawing/2014/main" id="{5D121E97-6014-4F58-AE23-71FEF3A97857}"/>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584531" y="4664373"/>
            <a:ext cx="3055196" cy="2036798"/>
          </a:xfrm>
          <a:prstGeom prst="rect">
            <a:avLst/>
          </a:prstGeom>
        </p:spPr>
      </p:pic>
      <p:pic>
        <p:nvPicPr>
          <p:cNvPr id="19" name="Picture 18">
            <a:extLst>
              <a:ext uri="{FF2B5EF4-FFF2-40B4-BE49-F238E27FC236}">
                <a16:creationId xmlns:a16="http://schemas.microsoft.com/office/drawing/2014/main" id="{86ECF3DC-3742-48E0-9F0D-27263E4D06C4}"/>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4635856" y="4606843"/>
            <a:ext cx="3145825" cy="2097217"/>
          </a:xfrm>
          <a:prstGeom prst="rect">
            <a:avLst/>
          </a:prstGeom>
        </p:spPr>
      </p:pic>
      <p:sp>
        <p:nvSpPr>
          <p:cNvPr id="23" name="TextBox 22">
            <a:extLst>
              <a:ext uri="{FF2B5EF4-FFF2-40B4-BE49-F238E27FC236}">
                <a16:creationId xmlns:a16="http://schemas.microsoft.com/office/drawing/2014/main" id="{D1428172-0E5B-4502-B971-5D2B0E8F50B6}"/>
              </a:ext>
            </a:extLst>
          </p:cNvPr>
          <p:cNvSpPr txBox="1"/>
          <p:nvPr/>
        </p:nvSpPr>
        <p:spPr>
          <a:xfrm>
            <a:off x="8291015" y="770215"/>
            <a:ext cx="3534770" cy="1938992"/>
          </a:xfrm>
          <a:prstGeom prst="rect">
            <a:avLst/>
          </a:prstGeom>
          <a:noFill/>
        </p:spPr>
        <p:txBody>
          <a:bodyPr wrap="square" rtlCol="0">
            <a:spAutoFit/>
          </a:bodyPr>
          <a:lstStyle/>
          <a:p>
            <a:r>
              <a:rPr lang="en-US" sz="2400" dirty="0">
                <a:solidFill>
                  <a:schemeClr val="bg1">
                    <a:lumMod val="95000"/>
                  </a:schemeClr>
                </a:solidFill>
                <a:latin typeface="Abadi" panose="020B0604020104020204" pitchFamily="34" charset="0"/>
              </a:rPr>
              <a:t>Wins vs. Kills</a:t>
            </a:r>
          </a:p>
          <a:p>
            <a:endParaRPr lang="en-US" sz="2400" dirty="0">
              <a:solidFill>
                <a:schemeClr val="bg1">
                  <a:lumMod val="95000"/>
                </a:schemeClr>
              </a:solidFill>
              <a:latin typeface="Abadi" panose="020B0604020104020204" pitchFamily="34" charset="0"/>
            </a:endParaRPr>
          </a:p>
          <a:p>
            <a:endParaRPr lang="en-US" sz="2400" dirty="0">
              <a:solidFill>
                <a:schemeClr val="bg1">
                  <a:lumMod val="95000"/>
                </a:schemeClr>
              </a:solidFill>
              <a:latin typeface="Abadi" panose="020B0604020104020204" pitchFamily="34" charset="0"/>
            </a:endParaRPr>
          </a:p>
          <a:p>
            <a:r>
              <a:rPr lang="en-US" sz="2400" dirty="0">
                <a:solidFill>
                  <a:schemeClr val="bg1">
                    <a:lumMod val="95000"/>
                  </a:schemeClr>
                </a:solidFill>
                <a:latin typeface="Abadi" panose="020B0604020104020204" pitchFamily="34" charset="0"/>
              </a:rPr>
              <a:t>Teams that won had more kills.</a:t>
            </a:r>
          </a:p>
        </p:txBody>
      </p:sp>
    </p:spTree>
    <p:extLst>
      <p:ext uri="{BB962C8B-B14F-4D97-AF65-F5344CB8AC3E}">
        <p14:creationId xmlns:p14="http://schemas.microsoft.com/office/powerpoint/2010/main" val="39017759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D13639"/>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FF408FA-5C7C-4DBF-B565-C743077B2FE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84532" y="154086"/>
            <a:ext cx="3055196" cy="2036797"/>
          </a:xfrm>
          <a:prstGeom prst="rect">
            <a:avLst/>
          </a:prstGeom>
        </p:spPr>
      </p:pic>
      <p:pic>
        <p:nvPicPr>
          <p:cNvPr id="7" name="Picture 6">
            <a:extLst>
              <a:ext uri="{FF2B5EF4-FFF2-40B4-BE49-F238E27FC236}">
                <a16:creationId xmlns:a16="http://schemas.microsoft.com/office/drawing/2014/main" id="{EB60FB8C-914B-49EF-95AA-F81575BFF64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635855" y="155648"/>
            <a:ext cx="3145826" cy="2097217"/>
          </a:xfrm>
          <a:prstGeom prst="rect">
            <a:avLst/>
          </a:prstGeom>
        </p:spPr>
      </p:pic>
      <p:pic>
        <p:nvPicPr>
          <p:cNvPr id="9" name="Picture 8">
            <a:extLst>
              <a:ext uri="{FF2B5EF4-FFF2-40B4-BE49-F238E27FC236}">
                <a16:creationId xmlns:a16="http://schemas.microsoft.com/office/drawing/2014/main" id="{6A450F00-117B-4E28-ACBB-FCAA1EC479E4}"/>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84531" y="2381658"/>
            <a:ext cx="3055196" cy="2036797"/>
          </a:xfrm>
          <a:prstGeom prst="rect">
            <a:avLst/>
          </a:prstGeom>
        </p:spPr>
      </p:pic>
      <p:pic>
        <p:nvPicPr>
          <p:cNvPr id="13" name="Picture 12">
            <a:extLst>
              <a:ext uri="{FF2B5EF4-FFF2-40B4-BE49-F238E27FC236}">
                <a16:creationId xmlns:a16="http://schemas.microsoft.com/office/drawing/2014/main" id="{DDCCF0A3-B51E-40B1-890B-C5A131C105DA}"/>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635856" y="2383339"/>
            <a:ext cx="3145825" cy="2097216"/>
          </a:xfrm>
          <a:prstGeom prst="rect">
            <a:avLst/>
          </a:prstGeom>
        </p:spPr>
      </p:pic>
      <p:pic>
        <p:nvPicPr>
          <p:cNvPr id="18" name="Picture 17">
            <a:extLst>
              <a:ext uri="{FF2B5EF4-FFF2-40B4-BE49-F238E27FC236}">
                <a16:creationId xmlns:a16="http://schemas.microsoft.com/office/drawing/2014/main" id="{5D121E97-6014-4F58-AE23-71FEF3A97857}"/>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584531" y="4664373"/>
            <a:ext cx="3055196" cy="2036797"/>
          </a:xfrm>
          <a:prstGeom prst="rect">
            <a:avLst/>
          </a:prstGeom>
        </p:spPr>
      </p:pic>
      <p:pic>
        <p:nvPicPr>
          <p:cNvPr id="19" name="Picture 18">
            <a:extLst>
              <a:ext uri="{FF2B5EF4-FFF2-40B4-BE49-F238E27FC236}">
                <a16:creationId xmlns:a16="http://schemas.microsoft.com/office/drawing/2014/main" id="{86ECF3DC-3742-48E0-9F0D-27263E4D06C4}"/>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4635856" y="4606843"/>
            <a:ext cx="3145825" cy="2097216"/>
          </a:xfrm>
          <a:prstGeom prst="rect">
            <a:avLst/>
          </a:prstGeom>
        </p:spPr>
      </p:pic>
      <p:sp>
        <p:nvSpPr>
          <p:cNvPr id="23" name="TextBox 22">
            <a:extLst>
              <a:ext uri="{FF2B5EF4-FFF2-40B4-BE49-F238E27FC236}">
                <a16:creationId xmlns:a16="http://schemas.microsoft.com/office/drawing/2014/main" id="{D1428172-0E5B-4502-B971-5D2B0E8F50B6}"/>
              </a:ext>
            </a:extLst>
          </p:cNvPr>
          <p:cNvSpPr txBox="1"/>
          <p:nvPr/>
        </p:nvSpPr>
        <p:spPr>
          <a:xfrm>
            <a:off x="8291015" y="770215"/>
            <a:ext cx="3534770" cy="461665"/>
          </a:xfrm>
          <a:prstGeom prst="rect">
            <a:avLst/>
          </a:prstGeom>
          <a:noFill/>
        </p:spPr>
        <p:txBody>
          <a:bodyPr wrap="square" rtlCol="0">
            <a:spAutoFit/>
          </a:bodyPr>
          <a:lstStyle/>
          <a:p>
            <a:r>
              <a:rPr lang="en-US" sz="2400" dirty="0">
                <a:solidFill>
                  <a:schemeClr val="bg1">
                    <a:lumMod val="95000"/>
                  </a:schemeClr>
                </a:solidFill>
                <a:latin typeface="Abadi" panose="020B0604020104020204" pitchFamily="34" charset="0"/>
              </a:rPr>
              <a:t>Wins vs. First Inhibitor</a:t>
            </a:r>
          </a:p>
        </p:txBody>
      </p:sp>
    </p:spTree>
    <p:extLst>
      <p:ext uri="{BB962C8B-B14F-4D97-AF65-F5344CB8AC3E}">
        <p14:creationId xmlns:p14="http://schemas.microsoft.com/office/powerpoint/2010/main" val="25250563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D13639"/>
        </a:solidFill>
        <a:effectLst/>
      </p:bgPr>
    </p:bg>
    <p:spTree>
      <p:nvGrpSpPr>
        <p:cNvPr id="1" name=""/>
        <p:cNvGrpSpPr/>
        <p:nvPr/>
      </p:nvGrpSpPr>
      <p:grpSpPr>
        <a:xfrm>
          <a:off x="0" y="0"/>
          <a:ext cx="0" cy="0"/>
          <a:chOff x="0" y="0"/>
          <a:chExt cx="0" cy="0"/>
        </a:xfrm>
      </p:grpSpPr>
      <p:pic>
        <p:nvPicPr>
          <p:cNvPr id="9" name="Picture 8" descr="Map&#10;&#10;Description automatically generated">
            <a:extLst>
              <a:ext uri="{FF2B5EF4-FFF2-40B4-BE49-F238E27FC236}">
                <a16:creationId xmlns:a16="http://schemas.microsoft.com/office/drawing/2014/main" id="{0037333E-92C1-4022-9872-01EE61C71F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6604" y="0"/>
            <a:ext cx="9638791" cy="6858000"/>
          </a:xfrm>
          <a:prstGeom prst="rect">
            <a:avLst/>
          </a:prstGeom>
        </p:spPr>
      </p:pic>
    </p:spTree>
    <p:extLst>
      <p:ext uri="{BB962C8B-B14F-4D97-AF65-F5344CB8AC3E}">
        <p14:creationId xmlns:p14="http://schemas.microsoft.com/office/powerpoint/2010/main" val="30902172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D13639"/>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FF408FA-5C7C-4DBF-B565-C743077B2FE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84532" y="154086"/>
            <a:ext cx="3055195" cy="2036797"/>
          </a:xfrm>
          <a:prstGeom prst="rect">
            <a:avLst/>
          </a:prstGeom>
        </p:spPr>
      </p:pic>
      <p:pic>
        <p:nvPicPr>
          <p:cNvPr id="7" name="Picture 6">
            <a:extLst>
              <a:ext uri="{FF2B5EF4-FFF2-40B4-BE49-F238E27FC236}">
                <a16:creationId xmlns:a16="http://schemas.microsoft.com/office/drawing/2014/main" id="{EB60FB8C-914B-49EF-95AA-F81575BFF64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635855" y="155648"/>
            <a:ext cx="3145825" cy="2097217"/>
          </a:xfrm>
          <a:prstGeom prst="rect">
            <a:avLst/>
          </a:prstGeom>
        </p:spPr>
      </p:pic>
      <p:pic>
        <p:nvPicPr>
          <p:cNvPr id="9" name="Picture 8">
            <a:extLst>
              <a:ext uri="{FF2B5EF4-FFF2-40B4-BE49-F238E27FC236}">
                <a16:creationId xmlns:a16="http://schemas.microsoft.com/office/drawing/2014/main" id="{6A450F00-117B-4E28-ACBB-FCAA1EC479E4}"/>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84531" y="2381658"/>
            <a:ext cx="3055195" cy="2036797"/>
          </a:xfrm>
          <a:prstGeom prst="rect">
            <a:avLst/>
          </a:prstGeom>
        </p:spPr>
      </p:pic>
      <p:pic>
        <p:nvPicPr>
          <p:cNvPr id="13" name="Picture 12">
            <a:extLst>
              <a:ext uri="{FF2B5EF4-FFF2-40B4-BE49-F238E27FC236}">
                <a16:creationId xmlns:a16="http://schemas.microsoft.com/office/drawing/2014/main" id="{DDCCF0A3-B51E-40B1-890B-C5A131C105DA}"/>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635857" y="2383339"/>
            <a:ext cx="3145823" cy="2097216"/>
          </a:xfrm>
          <a:prstGeom prst="rect">
            <a:avLst/>
          </a:prstGeom>
        </p:spPr>
      </p:pic>
      <p:pic>
        <p:nvPicPr>
          <p:cNvPr id="18" name="Picture 17">
            <a:extLst>
              <a:ext uri="{FF2B5EF4-FFF2-40B4-BE49-F238E27FC236}">
                <a16:creationId xmlns:a16="http://schemas.microsoft.com/office/drawing/2014/main" id="{5D121E97-6014-4F58-AE23-71FEF3A97857}"/>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584531" y="4664373"/>
            <a:ext cx="3055195" cy="2036797"/>
          </a:xfrm>
          <a:prstGeom prst="rect">
            <a:avLst/>
          </a:prstGeom>
        </p:spPr>
      </p:pic>
      <p:pic>
        <p:nvPicPr>
          <p:cNvPr id="19" name="Picture 18">
            <a:extLst>
              <a:ext uri="{FF2B5EF4-FFF2-40B4-BE49-F238E27FC236}">
                <a16:creationId xmlns:a16="http://schemas.microsoft.com/office/drawing/2014/main" id="{86ECF3DC-3742-48E0-9F0D-27263E4D06C4}"/>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4635857" y="4606843"/>
            <a:ext cx="3145823" cy="2097216"/>
          </a:xfrm>
          <a:prstGeom prst="rect">
            <a:avLst/>
          </a:prstGeom>
        </p:spPr>
      </p:pic>
      <p:sp>
        <p:nvSpPr>
          <p:cNvPr id="23" name="TextBox 22">
            <a:extLst>
              <a:ext uri="{FF2B5EF4-FFF2-40B4-BE49-F238E27FC236}">
                <a16:creationId xmlns:a16="http://schemas.microsoft.com/office/drawing/2014/main" id="{D1428172-0E5B-4502-B971-5D2B0E8F50B6}"/>
              </a:ext>
            </a:extLst>
          </p:cNvPr>
          <p:cNvSpPr txBox="1"/>
          <p:nvPr/>
        </p:nvSpPr>
        <p:spPr>
          <a:xfrm>
            <a:off x="8291015" y="770215"/>
            <a:ext cx="3534770" cy="461665"/>
          </a:xfrm>
          <a:prstGeom prst="rect">
            <a:avLst/>
          </a:prstGeom>
          <a:noFill/>
        </p:spPr>
        <p:txBody>
          <a:bodyPr wrap="square" rtlCol="0">
            <a:spAutoFit/>
          </a:bodyPr>
          <a:lstStyle/>
          <a:p>
            <a:r>
              <a:rPr lang="en-US" sz="2400" dirty="0">
                <a:solidFill>
                  <a:schemeClr val="bg1">
                    <a:lumMod val="95000"/>
                  </a:schemeClr>
                </a:solidFill>
                <a:latin typeface="Abadi" panose="020B0604020104020204" pitchFamily="34" charset="0"/>
              </a:rPr>
              <a:t>Wins vs. First Tower</a:t>
            </a:r>
          </a:p>
        </p:txBody>
      </p:sp>
    </p:spTree>
    <p:extLst>
      <p:ext uri="{BB962C8B-B14F-4D97-AF65-F5344CB8AC3E}">
        <p14:creationId xmlns:p14="http://schemas.microsoft.com/office/powerpoint/2010/main" val="28157357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D13639"/>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FF408FA-5C7C-4DBF-B565-C743077B2FE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84532" y="154086"/>
            <a:ext cx="3055195" cy="2036796"/>
          </a:xfrm>
          <a:prstGeom prst="rect">
            <a:avLst/>
          </a:prstGeom>
        </p:spPr>
      </p:pic>
      <p:pic>
        <p:nvPicPr>
          <p:cNvPr id="7" name="Picture 6">
            <a:extLst>
              <a:ext uri="{FF2B5EF4-FFF2-40B4-BE49-F238E27FC236}">
                <a16:creationId xmlns:a16="http://schemas.microsoft.com/office/drawing/2014/main" id="{EB60FB8C-914B-49EF-95AA-F81575BFF64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635855" y="155648"/>
            <a:ext cx="3145825" cy="2097216"/>
          </a:xfrm>
          <a:prstGeom prst="rect">
            <a:avLst/>
          </a:prstGeom>
        </p:spPr>
      </p:pic>
      <p:pic>
        <p:nvPicPr>
          <p:cNvPr id="9" name="Picture 8">
            <a:extLst>
              <a:ext uri="{FF2B5EF4-FFF2-40B4-BE49-F238E27FC236}">
                <a16:creationId xmlns:a16="http://schemas.microsoft.com/office/drawing/2014/main" id="{6A450F00-117B-4E28-ACBB-FCAA1EC479E4}"/>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84531" y="2381658"/>
            <a:ext cx="3055195" cy="2036796"/>
          </a:xfrm>
          <a:prstGeom prst="rect">
            <a:avLst/>
          </a:prstGeom>
        </p:spPr>
      </p:pic>
      <p:pic>
        <p:nvPicPr>
          <p:cNvPr id="13" name="Picture 12">
            <a:extLst>
              <a:ext uri="{FF2B5EF4-FFF2-40B4-BE49-F238E27FC236}">
                <a16:creationId xmlns:a16="http://schemas.microsoft.com/office/drawing/2014/main" id="{DDCCF0A3-B51E-40B1-890B-C5A131C105DA}"/>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635857" y="2383339"/>
            <a:ext cx="3145823" cy="2097215"/>
          </a:xfrm>
          <a:prstGeom prst="rect">
            <a:avLst/>
          </a:prstGeom>
        </p:spPr>
      </p:pic>
      <p:pic>
        <p:nvPicPr>
          <p:cNvPr id="18" name="Picture 17">
            <a:extLst>
              <a:ext uri="{FF2B5EF4-FFF2-40B4-BE49-F238E27FC236}">
                <a16:creationId xmlns:a16="http://schemas.microsoft.com/office/drawing/2014/main" id="{5D121E97-6014-4F58-AE23-71FEF3A97857}"/>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584531" y="4664373"/>
            <a:ext cx="3055195" cy="2036796"/>
          </a:xfrm>
          <a:prstGeom prst="rect">
            <a:avLst/>
          </a:prstGeom>
        </p:spPr>
      </p:pic>
      <p:pic>
        <p:nvPicPr>
          <p:cNvPr id="19" name="Picture 18">
            <a:extLst>
              <a:ext uri="{FF2B5EF4-FFF2-40B4-BE49-F238E27FC236}">
                <a16:creationId xmlns:a16="http://schemas.microsoft.com/office/drawing/2014/main" id="{86ECF3DC-3742-48E0-9F0D-27263E4D06C4}"/>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4635857" y="4606843"/>
            <a:ext cx="3145823" cy="2097215"/>
          </a:xfrm>
          <a:prstGeom prst="rect">
            <a:avLst/>
          </a:prstGeom>
        </p:spPr>
      </p:pic>
      <p:sp>
        <p:nvSpPr>
          <p:cNvPr id="23" name="TextBox 22">
            <a:extLst>
              <a:ext uri="{FF2B5EF4-FFF2-40B4-BE49-F238E27FC236}">
                <a16:creationId xmlns:a16="http://schemas.microsoft.com/office/drawing/2014/main" id="{D1428172-0E5B-4502-B971-5D2B0E8F50B6}"/>
              </a:ext>
            </a:extLst>
          </p:cNvPr>
          <p:cNvSpPr txBox="1"/>
          <p:nvPr/>
        </p:nvSpPr>
        <p:spPr>
          <a:xfrm>
            <a:off x="8291015" y="770215"/>
            <a:ext cx="3534770" cy="461665"/>
          </a:xfrm>
          <a:prstGeom prst="rect">
            <a:avLst/>
          </a:prstGeom>
          <a:noFill/>
        </p:spPr>
        <p:txBody>
          <a:bodyPr wrap="square" rtlCol="0">
            <a:spAutoFit/>
          </a:bodyPr>
          <a:lstStyle/>
          <a:p>
            <a:r>
              <a:rPr lang="en-US" sz="2400" dirty="0">
                <a:solidFill>
                  <a:schemeClr val="bg1">
                    <a:lumMod val="95000"/>
                  </a:schemeClr>
                </a:solidFill>
                <a:latin typeface="Abadi" panose="020B0604020104020204" pitchFamily="34" charset="0"/>
              </a:rPr>
              <a:t>Wins vs. First Baron</a:t>
            </a:r>
          </a:p>
        </p:txBody>
      </p:sp>
    </p:spTree>
    <p:extLst>
      <p:ext uri="{BB962C8B-B14F-4D97-AF65-F5344CB8AC3E}">
        <p14:creationId xmlns:p14="http://schemas.microsoft.com/office/powerpoint/2010/main" val="30365003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D1363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5A5FF4-F5E3-4992-A48B-C98266105C60}"/>
              </a:ext>
            </a:extLst>
          </p:cNvPr>
          <p:cNvSpPr>
            <a:spLocks noGrp="1"/>
          </p:cNvSpPr>
          <p:nvPr>
            <p:ph type="title"/>
          </p:nvPr>
        </p:nvSpPr>
        <p:spPr/>
        <p:txBody>
          <a:bodyPr/>
          <a:lstStyle/>
          <a:p>
            <a:r>
              <a:rPr lang="en-US" dirty="0">
                <a:solidFill>
                  <a:schemeClr val="bg1">
                    <a:lumMod val="95000"/>
                  </a:schemeClr>
                </a:solidFill>
                <a:latin typeface="Coco Gothic" panose="02000506000000020004" pitchFamily="2" charset="0"/>
              </a:rPr>
              <a:t>Objective</a:t>
            </a:r>
          </a:p>
        </p:txBody>
      </p:sp>
      <p:sp>
        <p:nvSpPr>
          <p:cNvPr id="3" name="Content Placeholder 2">
            <a:extLst>
              <a:ext uri="{FF2B5EF4-FFF2-40B4-BE49-F238E27FC236}">
                <a16:creationId xmlns:a16="http://schemas.microsoft.com/office/drawing/2014/main" id="{468D25EB-0EBA-43CB-AC1A-6097995BD729}"/>
              </a:ext>
            </a:extLst>
          </p:cNvPr>
          <p:cNvSpPr>
            <a:spLocks noGrp="1"/>
          </p:cNvSpPr>
          <p:nvPr>
            <p:ph idx="1"/>
          </p:nvPr>
        </p:nvSpPr>
        <p:spPr/>
        <p:txBody>
          <a:bodyPr/>
          <a:lstStyle/>
          <a:p>
            <a:r>
              <a:rPr lang="en-US" b="1" dirty="0">
                <a:solidFill>
                  <a:schemeClr val="bg1">
                    <a:lumMod val="95000"/>
                  </a:schemeClr>
                </a:solidFill>
              </a:rPr>
              <a:t>Hypothesis: </a:t>
            </a:r>
          </a:p>
          <a:p>
            <a:pPr marL="0" indent="0">
              <a:buNone/>
            </a:pPr>
            <a:r>
              <a:rPr lang="en-US" dirty="0">
                <a:solidFill>
                  <a:schemeClr val="bg1">
                    <a:lumMod val="95000"/>
                  </a:schemeClr>
                </a:solidFill>
              </a:rPr>
              <a:t>The map in League of Legends is one-sided, in favor of the blue side.</a:t>
            </a:r>
          </a:p>
          <a:p>
            <a:endParaRPr lang="en-US" dirty="0">
              <a:solidFill>
                <a:schemeClr val="bg1">
                  <a:lumMod val="95000"/>
                </a:schemeClr>
              </a:solidFill>
            </a:endParaRPr>
          </a:p>
          <a:p>
            <a:pPr marL="0" indent="0">
              <a:buNone/>
            </a:pPr>
            <a:r>
              <a:rPr lang="en-US" b="1" dirty="0">
                <a:solidFill>
                  <a:schemeClr val="bg1">
                    <a:lumMod val="95000"/>
                  </a:schemeClr>
                </a:solidFill>
              </a:rPr>
              <a:t>Questions that came up:</a:t>
            </a:r>
          </a:p>
          <a:p>
            <a:r>
              <a:rPr lang="en-US" dirty="0">
                <a:solidFill>
                  <a:schemeClr val="bg1">
                    <a:lumMod val="95000"/>
                  </a:schemeClr>
                </a:solidFill>
              </a:rPr>
              <a:t>Do kills have the same significance as objectives?</a:t>
            </a:r>
          </a:p>
          <a:p>
            <a:r>
              <a:rPr lang="en-US" dirty="0">
                <a:solidFill>
                  <a:schemeClr val="bg1">
                    <a:lumMod val="95000"/>
                  </a:schemeClr>
                </a:solidFill>
              </a:rPr>
              <a:t>Average game length? </a:t>
            </a:r>
          </a:p>
          <a:p>
            <a:r>
              <a:rPr lang="en-US" dirty="0">
                <a:solidFill>
                  <a:schemeClr val="bg1">
                    <a:lumMod val="95000"/>
                  </a:schemeClr>
                </a:solidFill>
              </a:rPr>
              <a:t>Does Gold income peak at a certain point in the match?</a:t>
            </a:r>
          </a:p>
        </p:txBody>
      </p:sp>
    </p:spTree>
    <p:extLst>
      <p:ext uri="{BB962C8B-B14F-4D97-AF65-F5344CB8AC3E}">
        <p14:creationId xmlns:p14="http://schemas.microsoft.com/office/powerpoint/2010/main" val="35862220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D13639"/>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FF408FA-5C7C-4DBF-B565-C743077B2FE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84533" y="154086"/>
            <a:ext cx="3055193" cy="2036796"/>
          </a:xfrm>
          <a:prstGeom prst="rect">
            <a:avLst/>
          </a:prstGeom>
        </p:spPr>
      </p:pic>
      <p:pic>
        <p:nvPicPr>
          <p:cNvPr id="7" name="Picture 6">
            <a:extLst>
              <a:ext uri="{FF2B5EF4-FFF2-40B4-BE49-F238E27FC236}">
                <a16:creationId xmlns:a16="http://schemas.microsoft.com/office/drawing/2014/main" id="{EB60FB8C-914B-49EF-95AA-F81575BFF64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635856" y="155648"/>
            <a:ext cx="3145823" cy="2097216"/>
          </a:xfrm>
          <a:prstGeom prst="rect">
            <a:avLst/>
          </a:prstGeom>
        </p:spPr>
      </p:pic>
      <p:pic>
        <p:nvPicPr>
          <p:cNvPr id="9" name="Picture 8">
            <a:extLst>
              <a:ext uri="{FF2B5EF4-FFF2-40B4-BE49-F238E27FC236}">
                <a16:creationId xmlns:a16="http://schemas.microsoft.com/office/drawing/2014/main" id="{6A450F00-117B-4E28-ACBB-FCAA1EC479E4}"/>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84532" y="2381658"/>
            <a:ext cx="3055193" cy="2036796"/>
          </a:xfrm>
          <a:prstGeom prst="rect">
            <a:avLst/>
          </a:prstGeom>
        </p:spPr>
      </p:pic>
      <p:pic>
        <p:nvPicPr>
          <p:cNvPr id="13" name="Picture 12">
            <a:extLst>
              <a:ext uri="{FF2B5EF4-FFF2-40B4-BE49-F238E27FC236}">
                <a16:creationId xmlns:a16="http://schemas.microsoft.com/office/drawing/2014/main" id="{DDCCF0A3-B51E-40B1-890B-C5A131C105D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635857" y="2383339"/>
            <a:ext cx="3145822" cy="2097215"/>
          </a:xfrm>
          <a:prstGeom prst="rect">
            <a:avLst/>
          </a:prstGeom>
        </p:spPr>
      </p:pic>
      <p:pic>
        <p:nvPicPr>
          <p:cNvPr id="18" name="Picture 17">
            <a:extLst>
              <a:ext uri="{FF2B5EF4-FFF2-40B4-BE49-F238E27FC236}">
                <a16:creationId xmlns:a16="http://schemas.microsoft.com/office/drawing/2014/main" id="{5D121E97-6014-4F58-AE23-71FEF3A97857}"/>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584532" y="4664373"/>
            <a:ext cx="3055193" cy="2036796"/>
          </a:xfrm>
          <a:prstGeom prst="rect">
            <a:avLst/>
          </a:prstGeom>
        </p:spPr>
      </p:pic>
      <p:pic>
        <p:nvPicPr>
          <p:cNvPr id="19" name="Picture 18">
            <a:extLst>
              <a:ext uri="{FF2B5EF4-FFF2-40B4-BE49-F238E27FC236}">
                <a16:creationId xmlns:a16="http://schemas.microsoft.com/office/drawing/2014/main" id="{86ECF3DC-3742-48E0-9F0D-27263E4D06C4}"/>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635857" y="4606843"/>
            <a:ext cx="3145822" cy="2097215"/>
          </a:xfrm>
          <a:prstGeom prst="rect">
            <a:avLst/>
          </a:prstGeom>
        </p:spPr>
      </p:pic>
      <p:sp>
        <p:nvSpPr>
          <p:cNvPr id="23" name="TextBox 22">
            <a:extLst>
              <a:ext uri="{FF2B5EF4-FFF2-40B4-BE49-F238E27FC236}">
                <a16:creationId xmlns:a16="http://schemas.microsoft.com/office/drawing/2014/main" id="{D1428172-0E5B-4502-B971-5D2B0E8F50B6}"/>
              </a:ext>
            </a:extLst>
          </p:cNvPr>
          <p:cNvSpPr txBox="1"/>
          <p:nvPr/>
        </p:nvSpPr>
        <p:spPr>
          <a:xfrm>
            <a:off x="8291015" y="770215"/>
            <a:ext cx="3534770" cy="461665"/>
          </a:xfrm>
          <a:prstGeom prst="rect">
            <a:avLst/>
          </a:prstGeom>
          <a:noFill/>
        </p:spPr>
        <p:txBody>
          <a:bodyPr wrap="square" rtlCol="0">
            <a:spAutoFit/>
          </a:bodyPr>
          <a:lstStyle/>
          <a:p>
            <a:r>
              <a:rPr lang="en-US" sz="2400" dirty="0">
                <a:solidFill>
                  <a:schemeClr val="bg1">
                    <a:lumMod val="95000"/>
                  </a:schemeClr>
                </a:solidFill>
                <a:latin typeface="Abadi" panose="020B0604020104020204" pitchFamily="34" charset="0"/>
              </a:rPr>
              <a:t>Wins vs. First Dragon</a:t>
            </a:r>
          </a:p>
        </p:txBody>
      </p:sp>
    </p:spTree>
    <p:extLst>
      <p:ext uri="{BB962C8B-B14F-4D97-AF65-F5344CB8AC3E}">
        <p14:creationId xmlns:p14="http://schemas.microsoft.com/office/powerpoint/2010/main" val="34263567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D1363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D48A25-55F3-4E3D-8F51-4FB85841B15D}"/>
              </a:ext>
            </a:extLst>
          </p:cNvPr>
          <p:cNvSpPr>
            <a:spLocks noGrp="1"/>
          </p:cNvSpPr>
          <p:nvPr>
            <p:ph type="title"/>
          </p:nvPr>
        </p:nvSpPr>
        <p:spPr>
          <a:xfrm>
            <a:off x="127000" y="-117475"/>
            <a:ext cx="10515600" cy="1325563"/>
          </a:xfrm>
        </p:spPr>
        <p:txBody>
          <a:bodyPr/>
          <a:lstStyle/>
          <a:p>
            <a:r>
              <a:rPr lang="en-US" dirty="0">
                <a:solidFill>
                  <a:schemeClr val="bg1">
                    <a:lumMod val="95000"/>
                  </a:schemeClr>
                </a:solidFill>
                <a:latin typeface="Coco Gothic" panose="02000506000000020004" pitchFamily="2" charset="0"/>
              </a:rPr>
              <a:t>Snippets</a:t>
            </a:r>
          </a:p>
        </p:txBody>
      </p:sp>
      <p:pic>
        <p:nvPicPr>
          <p:cNvPr id="7" name="Picture 6">
            <a:extLst>
              <a:ext uri="{FF2B5EF4-FFF2-40B4-BE49-F238E27FC236}">
                <a16:creationId xmlns:a16="http://schemas.microsoft.com/office/drawing/2014/main" id="{EB60FB8C-914B-49EF-95AA-F81575BFF64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621280" y="2072640"/>
            <a:ext cx="9570720" cy="4785360"/>
          </a:xfrm>
          <a:prstGeom prst="rect">
            <a:avLst/>
          </a:prstGeom>
        </p:spPr>
      </p:pic>
      <p:sp>
        <p:nvSpPr>
          <p:cNvPr id="4" name="TextBox 3">
            <a:extLst>
              <a:ext uri="{FF2B5EF4-FFF2-40B4-BE49-F238E27FC236}">
                <a16:creationId xmlns:a16="http://schemas.microsoft.com/office/drawing/2014/main" id="{0DB92203-D479-474F-838B-DC34EC8B0FD8}"/>
              </a:ext>
            </a:extLst>
          </p:cNvPr>
          <p:cNvSpPr txBox="1"/>
          <p:nvPr/>
        </p:nvSpPr>
        <p:spPr>
          <a:xfrm>
            <a:off x="127000" y="1244144"/>
            <a:ext cx="6864350" cy="523220"/>
          </a:xfrm>
          <a:prstGeom prst="rect">
            <a:avLst/>
          </a:prstGeom>
          <a:noFill/>
        </p:spPr>
        <p:txBody>
          <a:bodyPr wrap="square" rtlCol="0">
            <a:spAutoFit/>
          </a:bodyPr>
          <a:lstStyle/>
          <a:p>
            <a:r>
              <a:rPr lang="en-US" sz="2800" dirty="0">
                <a:solidFill>
                  <a:schemeClr val="bg1">
                    <a:lumMod val="95000"/>
                  </a:schemeClr>
                </a:solidFill>
                <a:latin typeface="Abadi" panose="020B0604020104020204" pitchFamily="34" charset="0"/>
              </a:rPr>
              <a:t>My favorite function == .</a:t>
            </a:r>
            <a:r>
              <a:rPr lang="en-US" sz="2800" dirty="0" err="1">
                <a:solidFill>
                  <a:schemeClr val="bg1">
                    <a:lumMod val="95000"/>
                  </a:schemeClr>
                </a:solidFill>
                <a:latin typeface="Abadi" panose="020B0604020104020204" pitchFamily="34" charset="0"/>
              </a:rPr>
              <a:t>corr</a:t>
            </a:r>
            <a:r>
              <a:rPr lang="en-US" sz="2800" dirty="0">
                <a:solidFill>
                  <a:schemeClr val="bg1">
                    <a:lumMod val="95000"/>
                  </a:schemeClr>
                </a:solidFill>
                <a:latin typeface="Abadi" panose="020B0604020104020204" pitchFamily="34" charset="0"/>
              </a:rPr>
              <a:t>()</a:t>
            </a:r>
          </a:p>
        </p:txBody>
      </p:sp>
    </p:spTree>
    <p:extLst>
      <p:ext uri="{BB962C8B-B14F-4D97-AF65-F5344CB8AC3E}">
        <p14:creationId xmlns:p14="http://schemas.microsoft.com/office/powerpoint/2010/main" val="3715793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D13639"/>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05D36FD-5B94-4711-B9CB-58F57CECDA59}"/>
              </a:ext>
            </a:extLst>
          </p:cNvPr>
          <p:cNvSpPr/>
          <p:nvPr/>
        </p:nvSpPr>
        <p:spPr>
          <a:xfrm>
            <a:off x="3429000" y="127000"/>
            <a:ext cx="7835900" cy="644525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solidFill>
                <a:schemeClr val="bg1">
                  <a:lumMod val="95000"/>
                </a:schemeClr>
              </a:solidFill>
            </a:endParaRPr>
          </a:p>
        </p:txBody>
      </p:sp>
      <p:sp>
        <p:nvSpPr>
          <p:cNvPr id="2" name="Title 1">
            <a:extLst>
              <a:ext uri="{FF2B5EF4-FFF2-40B4-BE49-F238E27FC236}">
                <a16:creationId xmlns:a16="http://schemas.microsoft.com/office/drawing/2014/main" id="{07D48A25-55F3-4E3D-8F51-4FB85841B15D}"/>
              </a:ext>
            </a:extLst>
          </p:cNvPr>
          <p:cNvSpPr>
            <a:spLocks noGrp="1"/>
          </p:cNvSpPr>
          <p:nvPr>
            <p:ph type="title"/>
          </p:nvPr>
        </p:nvSpPr>
        <p:spPr>
          <a:xfrm>
            <a:off x="127000" y="-117475"/>
            <a:ext cx="10515600" cy="1325563"/>
          </a:xfrm>
        </p:spPr>
        <p:txBody>
          <a:bodyPr/>
          <a:lstStyle/>
          <a:p>
            <a:r>
              <a:rPr lang="en-US" dirty="0">
                <a:solidFill>
                  <a:schemeClr val="bg1">
                    <a:lumMod val="95000"/>
                  </a:schemeClr>
                </a:solidFill>
                <a:latin typeface="Coco Gothic" panose="02000506000000020004" pitchFamily="2" charset="0"/>
              </a:rPr>
              <a:t>Correlation</a:t>
            </a:r>
          </a:p>
        </p:txBody>
      </p:sp>
      <p:pic>
        <p:nvPicPr>
          <p:cNvPr id="7" name="Picture 6">
            <a:extLst>
              <a:ext uri="{FF2B5EF4-FFF2-40B4-BE49-F238E27FC236}">
                <a16:creationId xmlns:a16="http://schemas.microsoft.com/office/drawing/2014/main" id="{EB60FB8C-914B-49EF-95AA-F81575BFF64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488307" y="183919"/>
            <a:ext cx="7392001" cy="6223461"/>
          </a:xfrm>
          <a:prstGeom prst="rect">
            <a:avLst/>
          </a:prstGeom>
        </p:spPr>
      </p:pic>
      <p:sp>
        <p:nvSpPr>
          <p:cNvPr id="4" name="TextBox 3">
            <a:extLst>
              <a:ext uri="{FF2B5EF4-FFF2-40B4-BE49-F238E27FC236}">
                <a16:creationId xmlns:a16="http://schemas.microsoft.com/office/drawing/2014/main" id="{8343B013-4682-4879-A64E-C0973B1EF967}"/>
              </a:ext>
            </a:extLst>
          </p:cNvPr>
          <p:cNvSpPr txBox="1"/>
          <p:nvPr/>
        </p:nvSpPr>
        <p:spPr>
          <a:xfrm>
            <a:off x="127000" y="1295400"/>
            <a:ext cx="3073400" cy="523220"/>
          </a:xfrm>
          <a:prstGeom prst="rect">
            <a:avLst/>
          </a:prstGeom>
          <a:noFill/>
        </p:spPr>
        <p:txBody>
          <a:bodyPr wrap="square" rtlCol="0">
            <a:spAutoFit/>
          </a:bodyPr>
          <a:lstStyle/>
          <a:p>
            <a:r>
              <a:rPr lang="en-US" sz="2800" dirty="0">
                <a:solidFill>
                  <a:schemeClr val="bg1">
                    <a:lumMod val="95000"/>
                  </a:schemeClr>
                </a:solidFill>
              </a:rPr>
              <a:t>.</a:t>
            </a:r>
            <a:r>
              <a:rPr lang="en-US" sz="2800" dirty="0" err="1">
                <a:solidFill>
                  <a:schemeClr val="bg1">
                    <a:lumMod val="95000"/>
                  </a:schemeClr>
                </a:solidFill>
              </a:rPr>
              <a:t>corr</a:t>
            </a:r>
            <a:r>
              <a:rPr lang="en-US" sz="2800" dirty="0">
                <a:solidFill>
                  <a:schemeClr val="bg1">
                    <a:lumMod val="95000"/>
                  </a:schemeClr>
                </a:solidFill>
              </a:rPr>
              <a:t>() &gt; 0.5</a:t>
            </a:r>
          </a:p>
        </p:txBody>
      </p:sp>
    </p:spTree>
    <p:extLst>
      <p:ext uri="{BB962C8B-B14F-4D97-AF65-F5344CB8AC3E}">
        <p14:creationId xmlns:p14="http://schemas.microsoft.com/office/powerpoint/2010/main" val="35902470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D13639"/>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05D36FD-5B94-4711-B9CB-58F57CECDA59}"/>
              </a:ext>
            </a:extLst>
          </p:cNvPr>
          <p:cNvSpPr/>
          <p:nvPr/>
        </p:nvSpPr>
        <p:spPr>
          <a:xfrm>
            <a:off x="3429000" y="127000"/>
            <a:ext cx="7835900" cy="644525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solidFill>
                <a:schemeClr val="bg1">
                  <a:lumMod val="95000"/>
                </a:schemeClr>
              </a:solidFill>
            </a:endParaRPr>
          </a:p>
        </p:txBody>
      </p:sp>
      <p:sp>
        <p:nvSpPr>
          <p:cNvPr id="2" name="Title 1">
            <a:extLst>
              <a:ext uri="{FF2B5EF4-FFF2-40B4-BE49-F238E27FC236}">
                <a16:creationId xmlns:a16="http://schemas.microsoft.com/office/drawing/2014/main" id="{07D48A25-55F3-4E3D-8F51-4FB85841B15D}"/>
              </a:ext>
            </a:extLst>
          </p:cNvPr>
          <p:cNvSpPr>
            <a:spLocks noGrp="1"/>
          </p:cNvSpPr>
          <p:nvPr>
            <p:ph type="title"/>
          </p:nvPr>
        </p:nvSpPr>
        <p:spPr>
          <a:xfrm>
            <a:off x="127000" y="-117475"/>
            <a:ext cx="10515600" cy="1325563"/>
          </a:xfrm>
        </p:spPr>
        <p:txBody>
          <a:bodyPr/>
          <a:lstStyle/>
          <a:p>
            <a:r>
              <a:rPr lang="en-US" dirty="0">
                <a:solidFill>
                  <a:schemeClr val="bg1">
                    <a:lumMod val="95000"/>
                  </a:schemeClr>
                </a:solidFill>
                <a:latin typeface="Coco Gothic" panose="02000506000000020004" pitchFamily="2" charset="0"/>
              </a:rPr>
              <a:t>Correlation</a:t>
            </a:r>
          </a:p>
        </p:txBody>
      </p:sp>
      <p:pic>
        <p:nvPicPr>
          <p:cNvPr id="7" name="Picture 6">
            <a:extLst>
              <a:ext uri="{FF2B5EF4-FFF2-40B4-BE49-F238E27FC236}">
                <a16:creationId xmlns:a16="http://schemas.microsoft.com/office/drawing/2014/main" id="{EB60FB8C-914B-49EF-95AA-F81575BFF64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488307" y="222202"/>
            <a:ext cx="7392001" cy="6146894"/>
          </a:xfrm>
          <a:prstGeom prst="rect">
            <a:avLst/>
          </a:prstGeom>
        </p:spPr>
      </p:pic>
      <p:sp>
        <p:nvSpPr>
          <p:cNvPr id="5" name="TextBox 4">
            <a:extLst>
              <a:ext uri="{FF2B5EF4-FFF2-40B4-BE49-F238E27FC236}">
                <a16:creationId xmlns:a16="http://schemas.microsoft.com/office/drawing/2014/main" id="{2EF4CB38-F0D0-40DD-A1C3-CA1C80C066FE}"/>
              </a:ext>
            </a:extLst>
          </p:cNvPr>
          <p:cNvSpPr txBox="1"/>
          <p:nvPr/>
        </p:nvSpPr>
        <p:spPr>
          <a:xfrm>
            <a:off x="127000" y="1295400"/>
            <a:ext cx="3073400" cy="523220"/>
          </a:xfrm>
          <a:prstGeom prst="rect">
            <a:avLst/>
          </a:prstGeom>
          <a:noFill/>
        </p:spPr>
        <p:txBody>
          <a:bodyPr wrap="square" rtlCol="0">
            <a:spAutoFit/>
          </a:bodyPr>
          <a:lstStyle/>
          <a:p>
            <a:r>
              <a:rPr lang="en-US" sz="2800" dirty="0">
                <a:solidFill>
                  <a:schemeClr val="bg1">
                    <a:lumMod val="95000"/>
                  </a:schemeClr>
                </a:solidFill>
              </a:rPr>
              <a:t>.</a:t>
            </a:r>
            <a:r>
              <a:rPr lang="en-US" sz="2800" dirty="0" err="1">
                <a:solidFill>
                  <a:schemeClr val="bg1">
                    <a:lumMod val="95000"/>
                  </a:schemeClr>
                </a:solidFill>
              </a:rPr>
              <a:t>corr</a:t>
            </a:r>
            <a:r>
              <a:rPr lang="en-US" sz="2800" dirty="0">
                <a:solidFill>
                  <a:schemeClr val="bg1">
                    <a:lumMod val="95000"/>
                  </a:schemeClr>
                </a:solidFill>
              </a:rPr>
              <a:t>() &gt; 0.5</a:t>
            </a:r>
          </a:p>
        </p:txBody>
      </p:sp>
    </p:spTree>
    <p:extLst>
      <p:ext uri="{BB962C8B-B14F-4D97-AF65-F5344CB8AC3E}">
        <p14:creationId xmlns:p14="http://schemas.microsoft.com/office/powerpoint/2010/main" val="33479630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D13639"/>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05D36FD-5B94-4711-B9CB-58F57CECDA59}"/>
              </a:ext>
            </a:extLst>
          </p:cNvPr>
          <p:cNvSpPr/>
          <p:nvPr/>
        </p:nvSpPr>
        <p:spPr>
          <a:xfrm>
            <a:off x="3429000" y="127000"/>
            <a:ext cx="7835900" cy="644525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solidFill>
                <a:schemeClr val="bg1">
                  <a:lumMod val="95000"/>
                </a:schemeClr>
              </a:solidFill>
            </a:endParaRPr>
          </a:p>
        </p:txBody>
      </p:sp>
      <p:sp>
        <p:nvSpPr>
          <p:cNvPr id="2" name="Title 1">
            <a:extLst>
              <a:ext uri="{FF2B5EF4-FFF2-40B4-BE49-F238E27FC236}">
                <a16:creationId xmlns:a16="http://schemas.microsoft.com/office/drawing/2014/main" id="{07D48A25-55F3-4E3D-8F51-4FB85841B15D}"/>
              </a:ext>
            </a:extLst>
          </p:cNvPr>
          <p:cNvSpPr>
            <a:spLocks noGrp="1"/>
          </p:cNvSpPr>
          <p:nvPr>
            <p:ph type="title"/>
          </p:nvPr>
        </p:nvSpPr>
        <p:spPr>
          <a:xfrm>
            <a:off x="127000" y="-117475"/>
            <a:ext cx="10515600" cy="1325563"/>
          </a:xfrm>
        </p:spPr>
        <p:txBody>
          <a:bodyPr/>
          <a:lstStyle/>
          <a:p>
            <a:r>
              <a:rPr lang="en-US" dirty="0">
                <a:solidFill>
                  <a:schemeClr val="bg1">
                    <a:lumMod val="95000"/>
                  </a:schemeClr>
                </a:solidFill>
                <a:latin typeface="Coco Gothic" panose="02000506000000020004" pitchFamily="2" charset="0"/>
              </a:rPr>
              <a:t>Correlation</a:t>
            </a:r>
          </a:p>
        </p:txBody>
      </p:sp>
      <p:pic>
        <p:nvPicPr>
          <p:cNvPr id="7" name="Picture 6">
            <a:extLst>
              <a:ext uri="{FF2B5EF4-FFF2-40B4-BE49-F238E27FC236}">
                <a16:creationId xmlns:a16="http://schemas.microsoft.com/office/drawing/2014/main" id="{EB60FB8C-914B-49EF-95AA-F81575BFF64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435789" y="183919"/>
            <a:ext cx="7497038" cy="6223461"/>
          </a:xfrm>
          <a:prstGeom prst="rect">
            <a:avLst/>
          </a:prstGeom>
        </p:spPr>
      </p:pic>
    </p:spTree>
    <p:extLst>
      <p:ext uri="{BB962C8B-B14F-4D97-AF65-F5344CB8AC3E}">
        <p14:creationId xmlns:p14="http://schemas.microsoft.com/office/powerpoint/2010/main" val="27093843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D13639"/>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05D36FD-5B94-4711-B9CB-58F57CECDA59}"/>
              </a:ext>
            </a:extLst>
          </p:cNvPr>
          <p:cNvSpPr/>
          <p:nvPr/>
        </p:nvSpPr>
        <p:spPr>
          <a:xfrm>
            <a:off x="3429000" y="127000"/>
            <a:ext cx="7835900" cy="644525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solidFill>
                <a:schemeClr val="bg1">
                  <a:lumMod val="95000"/>
                </a:schemeClr>
              </a:solidFill>
            </a:endParaRPr>
          </a:p>
        </p:txBody>
      </p:sp>
      <p:sp>
        <p:nvSpPr>
          <p:cNvPr id="2" name="Title 1">
            <a:extLst>
              <a:ext uri="{FF2B5EF4-FFF2-40B4-BE49-F238E27FC236}">
                <a16:creationId xmlns:a16="http://schemas.microsoft.com/office/drawing/2014/main" id="{07D48A25-55F3-4E3D-8F51-4FB85841B15D}"/>
              </a:ext>
            </a:extLst>
          </p:cNvPr>
          <p:cNvSpPr>
            <a:spLocks noGrp="1"/>
          </p:cNvSpPr>
          <p:nvPr>
            <p:ph type="title"/>
          </p:nvPr>
        </p:nvSpPr>
        <p:spPr>
          <a:xfrm>
            <a:off x="127000" y="-117475"/>
            <a:ext cx="10515600" cy="1325563"/>
          </a:xfrm>
        </p:spPr>
        <p:txBody>
          <a:bodyPr/>
          <a:lstStyle/>
          <a:p>
            <a:r>
              <a:rPr lang="en-US" dirty="0">
                <a:solidFill>
                  <a:schemeClr val="bg1">
                    <a:lumMod val="95000"/>
                  </a:schemeClr>
                </a:solidFill>
                <a:latin typeface="Coco Gothic" panose="02000506000000020004" pitchFamily="2" charset="0"/>
              </a:rPr>
              <a:t>Correlation</a:t>
            </a:r>
          </a:p>
        </p:txBody>
      </p:sp>
      <p:pic>
        <p:nvPicPr>
          <p:cNvPr id="7" name="Picture 6">
            <a:extLst>
              <a:ext uri="{FF2B5EF4-FFF2-40B4-BE49-F238E27FC236}">
                <a16:creationId xmlns:a16="http://schemas.microsoft.com/office/drawing/2014/main" id="{EB60FB8C-914B-49EF-95AA-F81575BFF64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429000" y="183919"/>
            <a:ext cx="7510616" cy="6223461"/>
          </a:xfrm>
          <a:prstGeom prst="rect">
            <a:avLst/>
          </a:prstGeom>
        </p:spPr>
      </p:pic>
    </p:spTree>
    <p:extLst>
      <p:ext uri="{BB962C8B-B14F-4D97-AF65-F5344CB8AC3E}">
        <p14:creationId xmlns:p14="http://schemas.microsoft.com/office/powerpoint/2010/main" val="22627299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D1363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D48A25-55F3-4E3D-8F51-4FB85841B15D}"/>
              </a:ext>
            </a:extLst>
          </p:cNvPr>
          <p:cNvSpPr>
            <a:spLocks noGrp="1"/>
          </p:cNvSpPr>
          <p:nvPr>
            <p:ph type="title"/>
          </p:nvPr>
        </p:nvSpPr>
        <p:spPr>
          <a:xfrm>
            <a:off x="127000" y="-117475"/>
            <a:ext cx="10515600" cy="1325563"/>
          </a:xfrm>
        </p:spPr>
        <p:txBody>
          <a:bodyPr/>
          <a:lstStyle/>
          <a:p>
            <a:r>
              <a:rPr lang="en-US" dirty="0">
                <a:solidFill>
                  <a:schemeClr val="bg1">
                    <a:lumMod val="95000"/>
                  </a:schemeClr>
                </a:solidFill>
                <a:latin typeface="Coco Gothic" panose="02000506000000020004" pitchFamily="2" charset="0"/>
              </a:rPr>
              <a:t>Snippets</a:t>
            </a:r>
          </a:p>
        </p:txBody>
      </p:sp>
      <p:pic>
        <p:nvPicPr>
          <p:cNvPr id="7" name="Picture 6">
            <a:extLst>
              <a:ext uri="{FF2B5EF4-FFF2-40B4-BE49-F238E27FC236}">
                <a16:creationId xmlns:a16="http://schemas.microsoft.com/office/drawing/2014/main" id="{EB60FB8C-914B-49EF-95AA-F81575BFF64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943755" y="2976226"/>
            <a:ext cx="9248245" cy="3881774"/>
          </a:xfrm>
          <a:prstGeom prst="rect">
            <a:avLst/>
          </a:prstGeom>
        </p:spPr>
      </p:pic>
      <p:sp>
        <p:nvSpPr>
          <p:cNvPr id="4" name="TextBox 3">
            <a:extLst>
              <a:ext uri="{FF2B5EF4-FFF2-40B4-BE49-F238E27FC236}">
                <a16:creationId xmlns:a16="http://schemas.microsoft.com/office/drawing/2014/main" id="{0DB92203-D479-474F-838B-DC34EC8B0FD8}"/>
              </a:ext>
            </a:extLst>
          </p:cNvPr>
          <p:cNvSpPr txBox="1"/>
          <p:nvPr/>
        </p:nvSpPr>
        <p:spPr>
          <a:xfrm>
            <a:off x="2943755" y="1829603"/>
            <a:ext cx="6864350" cy="954107"/>
          </a:xfrm>
          <a:prstGeom prst="rect">
            <a:avLst/>
          </a:prstGeom>
          <a:noFill/>
        </p:spPr>
        <p:txBody>
          <a:bodyPr wrap="square" rtlCol="0">
            <a:spAutoFit/>
          </a:bodyPr>
          <a:lstStyle/>
          <a:p>
            <a:r>
              <a:rPr lang="en-US" sz="2800" dirty="0">
                <a:solidFill>
                  <a:schemeClr val="bg1">
                    <a:lumMod val="95000"/>
                  </a:schemeClr>
                </a:solidFill>
                <a:latin typeface="Abadi" panose="020B0604020104020204" pitchFamily="34" charset="0"/>
              </a:rPr>
              <a:t>Loop through dictionary and grab anything greater than 0.5</a:t>
            </a:r>
          </a:p>
        </p:txBody>
      </p:sp>
    </p:spTree>
    <p:extLst>
      <p:ext uri="{BB962C8B-B14F-4D97-AF65-F5344CB8AC3E}">
        <p14:creationId xmlns:p14="http://schemas.microsoft.com/office/powerpoint/2010/main" val="37066876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D1363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D48A25-55F3-4E3D-8F51-4FB85841B15D}"/>
              </a:ext>
            </a:extLst>
          </p:cNvPr>
          <p:cNvSpPr>
            <a:spLocks noGrp="1"/>
          </p:cNvSpPr>
          <p:nvPr>
            <p:ph type="title"/>
          </p:nvPr>
        </p:nvSpPr>
        <p:spPr>
          <a:xfrm>
            <a:off x="127000" y="-117475"/>
            <a:ext cx="10515600" cy="1325563"/>
          </a:xfrm>
        </p:spPr>
        <p:txBody>
          <a:bodyPr/>
          <a:lstStyle/>
          <a:p>
            <a:r>
              <a:rPr lang="en-US" dirty="0">
                <a:solidFill>
                  <a:schemeClr val="bg1">
                    <a:lumMod val="95000"/>
                  </a:schemeClr>
                </a:solidFill>
                <a:latin typeface="Coco Gothic" panose="02000506000000020004" pitchFamily="2" charset="0"/>
              </a:rPr>
              <a:t>Snippets</a:t>
            </a:r>
          </a:p>
        </p:txBody>
      </p:sp>
      <p:pic>
        <p:nvPicPr>
          <p:cNvPr id="7" name="Picture 6">
            <a:extLst>
              <a:ext uri="{FF2B5EF4-FFF2-40B4-BE49-F238E27FC236}">
                <a16:creationId xmlns:a16="http://schemas.microsoft.com/office/drawing/2014/main" id="{EB60FB8C-914B-49EF-95AA-F81575BFF64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943756" y="2976226"/>
            <a:ext cx="9248243" cy="3881774"/>
          </a:xfrm>
          <a:prstGeom prst="rect">
            <a:avLst/>
          </a:prstGeom>
        </p:spPr>
      </p:pic>
      <p:sp>
        <p:nvSpPr>
          <p:cNvPr id="4" name="TextBox 3">
            <a:extLst>
              <a:ext uri="{FF2B5EF4-FFF2-40B4-BE49-F238E27FC236}">
                <a16:creationId xmlns:a16="http://schemas.microsoft.com/office/drawing/2014/main" id="{0DB92203-D479-474F-838B-DC34EC8B0FD8}"/>
              </a:ext>
            </a:extLst>
          </p:cNvPr>
          <p:cNvSpPr txBox="1"/>
          <p:nvPr/>
        </p:nvSpPr>
        <p:spPr>
          <a:xfrm>
            <a:off x="2943756" y="2261403"/>
            <a:ext cx="6864350" cy="523220"/>
          </a:xfrm>
          <a:prstGeom prst="rect">
            <a:avLst/>
          </a:prstGeom>
          <a:noFill/>
        </p:spPr>
        <p:txBody>
          <a:bodyPr wrap="square" rtlCol="0">
            <a:spAutoFit/>
          </a:bodyPr>
          <a:lstStyle/>
          <a:p>
            <a:r>
              <a:rPr lang="en-US" sz="2800" dirty="0">
                <a:solidFill>
                  <a:schemeClr val="bg1">
                    <a:lumMod val="95000"/>
                  </a:schemeClr>
                </a:solidFill>
                <a:latin typeface="Abadi" panose="020B0604020104020204" pitchFamily="34" charset="0"/>
              </a:rPr>
              <a:t>How the histograms were made</a:t>
            </a:r>
          </a:p>
        </p:txBody>
      </p:sp>
    </p:spTree>
    <p:extLst>
      <p:ext uri="{BB962C8B-B14F-4D97-AF65-F5344CB8AC3E}">
        <p14:creationId xmlns:p14="http://schemas.microsoft.com/office/powerpoint/2010/main" val="27179220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D1363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1D7CB-380F-4A52-AA00-C413FE148478}"/>
              </a:ext>
            </a:extLst>
          </p:cNvPr>
          <p:cNvSpPr>
            <a:spLocks noGrp="1"/>
          </p:cNvSpPr>
          <p:nvPr>
            <p:ph type="title"/>
          </p:nvPr>
        </p:nvSpPr>
        <p:spPr/>
        <p:txBody>
          <a:bodyPr/>
          <a:lstStyle/>
          <a:p>
            <a:r>
              <a:rPr lang="en-US" dirty="0">
                <a:solidFill>
                  <a:schemeClr val="bg1">
                    <a:lumMod val="95000"/>
                  </a:schemeClr>
                </a:solidFill>
                <a:latin typeface="Coco Gothic" panose="02000506000000020004" pitchFamily="2" charset="0"/>
              </a:rPr>
              <a:t>Limitations / Thoughts </a:t>
            </a:r>
          </a:p>
        </p:txBody>
      </p:sp>
      <p:sp>
        <p:nvSpPr>
          <p:cNvPr id="3" name="Content Placeholder 2">
            <a:extLst>
              <a:ext uri="{FF2B5EF4-FFF2-40B4-BE49-F238E27FC236}">
                <a16:creationId xmlns:a16="http://schemas.microsoft.com/office/drawing/2014/main" id="{34217D47-B0A1-4A6E-9C92-CCC85FF4AF8A}"/>
              </a:ext>
            </a:extLst>
          </p:cNvPr>
          <p:cNvSpPr>
            <a:spLocks noGrp="1"/>
          </p:cNvSpPr>
          <p:nvPr>
            <p:ph idx="1"/>
          </p:nvPr>
        </p:nvSpPr>
        <p:spPr/>
        <p:txBody>
          <a:bodyPr>
            <a:normAutofit fontScale="92500"/>
          </a:bodyPr>
          <a:lstStyle/>
          <a:p>
            <a:r>
              <a:rPr lang="en-US" dirty="0">
                <a:solidFill>
                  <a:schemeClr val="bg1">
                    <a:lumMod val="95000"/>
                  </a:schemeClr>
                </a:solidFill>
                <a:latin typeface="Abadi" panose="020B0604020104020204" pitchFamily="34" charset="0"/>
              </a:rPr>
              <a:t>Dataset isn’t particularly large enough to be deciding map balance. </a:t>
            </a:r>
          </a:p>
          <a:p>
            <a:endParaRPr lang="en-US" dirty="0">
              <a:solidFill>
                <a:schemeClr val="bg1">
                  <a:lumMod val="95000"/>
                </a:schemeClr>
              </a:solidFill>
              <a:latin typeface="Abadi" panose="020B0604020104020204" pitchFamily="34" charset="0"/>
            </a:endParaRPr>
          </a:p>
          <a:p>
            <a:r>
              <a:rPr lang="en-US" dirty="0">
                <a:solidFill>
                  <a:schemeClr val="bg1">
                    <a:lumMod val="95000"/>
                  </a:schemeClr>
                </a:solidFill>
                <a:latin typeface="Abadi" panose="020B0604020104020204" pitchFamily="34" charset="0"/>
              </a:rPr>
              <a:t>Dataset doesn’t include timespan (How old is this data? Does it span across months or years?).</a:t>
            </a:r>
          </a:p>
          <a:p>
            <a:endParaRPr lang="en-US" dirty="0">
              <a:solidFill>
                <a:schemeClr val="bg1">
                  <a:lumMod val="95000"/>
                </a:schemeClr>
              </a:solidFill>
              <a:latin typeface="Abadi" panose="020B0604020104020204" pitchFamily="34" charset="0"/>
            </a:endParaRPr>
          </a:p>
          <a:p>
            <a:r>
              <a:rPr lang="en-US" dirty="0">
                <a:solidFill>
                  <a:schemeClr val="bg1">
                    <a:lumMod val="95000"/>
                  </a:schemeClr>
                </a:solidFill>
                <a:latin typeface="Abadi" panose="020B0604020104020204" pitchFamily="34" charset="0"/>
              </a:rPr>
              <a:t>Originally, I tried the API. Then I tried to use a dataset that was for Data Science, which didn’t work due to it being optimized for tensors. The API is great for individual match analysis, but is not great for collecting data. Web scraping sites like op.gg would be better.</a:t>
            </a:r>
          </a:p>
          <a:p>
            <a:endParaRPr lang="en-US" dirty="0">
              <a:solidFill>
                <a:schemeClr val="bg1">
                  <a:lumMod val="95000"/>
                </a:schemeClr>
              </a:solidFill>
              <a:latin typeface="Abadi" panose="020B0604020104020204" pitchFamily="34" charset="0"/>
            </a:endParaRPr>
          </a:p>
          <a:p>
            <a:pPr marL="0" indent="0">
              <a:buNone/>
            </a:pPr>
            <a:endParaRPr lang="en-US" dirty="0">
              <a:solidFill>
                <a:schemeClr val="bg1">
                  <a:lumMod val="95000"/>
                </a:schemeClr>
              </a:solidFill>
              <a:latin typeface="Abadi" panose="020B0604020104020204" pitchFamily="34" charset="0"/>
            </a:endParaRPr>
          </a:p>
        </p:txBody>
      </p:sp>
    </p:spTree>
    <p:extLst>
      <p:ext uri="{BB962C8B-B14F-4D97-AF65-F5344CB8AC3E}">
        <p14:creationId xmlns:p14="http://schemas.microsoft.com/office/powerpoint/2010/main" val="72958248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D1363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34F658-495C-4F1B-A49E-5DCBDAED4AB3}"/>
              </a:ext>
            </a:extLst>
          </p:cNvPr>
          <p:cNvSpPr>
            <a:spLocks noGrp="1"/>
          </p:cNvSpPr>
          <p:nvPr>
            <p:ph type="title"/>
          </p:nvPr>
        </p:nvSpPr>
        <p:spPr/>
        <p:txBody>
          <a:bodyPr/>
          <a:lstStyle/>
          <a:p>
            <a:r>
              <a:rPr lang="en-US" dirty="0">
                <a:solidFill>
                  <a:schemeClr val="bg1">
                    <a:lumMod val="95000"/>
                  </a:schemeClr>
                </a:solidFill>
                <a:latin typeface="Coco Gothic" panose="02000506000000020004" pitchFamily="2" charset="0"/>
              </a:rPr>
              <a:t>Conclusion</a:t>
            </a:r>
          </a:p>
        </p:txBody>
      </p:sp>
      <p:sp>
        <p:nvSpPr>
          <p:cNvPr id="3" name="Content Placeholder 2">
            <a:extLst>
              <a:ext uri="{FF2B5EF4-FFF2-40B4-BE49-F238E27FC236}">
                <a16:creationId xmlns:a16="http://schemas.microsoft.com/office/drawing/2014/main" id="{A10EFB54-498B-49DA-BEA0-21DB2ED37E9D}"/>
              </a:ext>
            </a:extLst>
          </p:cNvPr>
          <p:cNvSpPr>
            <a:spLocks noGrp="1"/>
          </p:cNvSpPr>
          <p:nvPr>
            <p:ph idx="1"/>
          </p:nvPr>
        </p:nvSpPr>
        <p:spPr/>
        <p:txBody>
          <a:bodyPr>
            <a:normAutofit fontScale="92500" lnSpcReduction="10000"/>
          </a:bodyPr>
          <a:lstStyle/>
          <a:p>
            <a:r>
              <a:rPr lang="en-US" dirty="0">
                <a:solidFill>
                  <a:schemeClr val="bg1">
                    <a:lumMod val="95000"/>
                  </a:schemeClr>
                </a:solidFill>
                <a:latin typeface="Abadi" panose="020B0604020104020204" pitchFamily="34" charset="0"/>
              </a:rPr>
              <a:t>There was no statistical significance between one side winning more than the other.</a:t>
            </a:r>
          </a:p>
          <a:p>
            <a:endParaRPr lang="en-US" dirty="0">
              <a:solidFill>
                <a:schemeClr val="bg1">
                  <a:lumMod val="95000"/>
                </a:schemeClr>
              </a:solidFill>
              <a:latin typeface="Abadi" panose="020B0604020104020204" pitchFamily="34" charset="0"/>
            </a:endParaRPr>
          </a:p>
          <a:p>
            <a:r>
              <a:rPr lang="en-US" dirty="0">
                <a:solidFill>
                  <a:schemeClr val="bg1">
                    <a:lumMod val="95000"/>
                  </a:schemeClr>
                </a:solidFill>
                <a:latin typeface="Abadi" panose="020B0604020104020204" pitchFamily="34" charset="0"/>
              </a:rPr>
              <a:t>What DOES matter are objectives. Objectives in the game have the highest statistically significant correlation to a win than any other variable.</a:t>
            </a:r>
          </a:p>
          <a:p>
            <a:pPr marL="0" indent="0">
              <a:buNone/>
            </a:pPr>
            <a:endParaRPr lang="en-US" dirty="0">
              <a:solidFill>
                <a:schemeClr val="bg1">
                  <a:lumMod val="95000"/>
                </a:schemeClr>
              </a:solidFill>
              <a:latin typeface="Abadi" panose="020B0604020104020204" pitchFamily="34" charset="0"/>
            </a:endParaRPr>
          </a:p>
          <a:p>
            <a:r>
              <a:rPr lang="en-US" dirty="0">
                <a:solidFill>
                  <a:schemeClr val="bg1">
                    <a:lumMod val="95000"/>
                  </a:schemeClr>
                </a:solidFill>
                <a:latin typeface="Abadi" panose="020B0604020104020204" pitchFamily="34" charset="0"/>
              </a:rPr>
              <a:t>If Blue gets a structural objective </a:t>
            </a:r>
            <a:r>
              <a:rPr lang="en-US" b="1" i="1" dirty="0">
                <a:solidFill>
                  <a:schemeClr val="bg1">
                    <a:lumMod val="95000"/>
                  </a:schemeClr>
                </a:solidFill>
                <a:latin typeface="Abadi" panose="020B0604020104020204" pitchFamily="34" charset="0"/>
              </a:rPr>
              <a:t>first</a:t>
            </a:r>
            <a:r>
              <a:rPr lang="en-US" dirty="0">
                <a:solidFill>
                  <a:schemeClr val="bg1">
                    <a:lumMod val="95000"/>
                  </a:schemeClr>
                </a:solidFill>
                <a:latin typeface="Abadi" panose="020B0604020104020204" pitchFamily="34" charset="0"/>
              </a:rPr>
              <a:t>, they do appear to win more often (0.05 – 0.06) – Not in a level of statistical significance, but still notable. If Red gets a non-structural objective </a:t>
            </a:r>
            <a:r>
              <a:rPr lang="en-US" b="1" i="1" dirty="0">
                <a:solidFill>
                  <a:schemeClr val="bg1">
                    <a:lumMod val="95000"/>
                  </a:schemeClr>
                </a:solidFill>
                <a:latin typeface="Abadi" panose="020B0604020104020204" pitchFamily="34" charset="0"/>
              </a:rPr>
              <a:t>first, </a:t>
            </a:r>
            <a:r>
              <a:rPr lang="en-US" dirty="0">
                <a:solidFill>
                  <a:schemeClr val="bg1">
                    <a:lumMod val="95000"/>
                  </a:schemeClr>
                </a:solidFill>
                <a:latin typeface="Abadi" panose="020B0604020104020204" pitchFamily="34" charset="0"/>
              </a:rPr>
              <a:t>they do appear to win more often – Not in a level of statistical significance.</a:t>
            </a:r>
          </a:p>
        </p:txBody>
      </p:sp>
    </p:spTree>
    <p:extLst>
      <p:ext uri="{BB962C8B-B14F-4D97-AF65-F5344CB8AC3E}">
        <p14:creationId xmlns:p14="http://schemas.microsoft.com/office/powerpoint/2010/main" val="10052441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D13639"/>
        </a:solidFill>
        <a:effectLst/>
      </p:bgPr>
    </p:bg>
    <p:spTree>
      <p:nvGrpSpPr>
        <p:cNvPr id="1" name=""/>
        <p:cNvGrpSpPr/>
        <p:nvPr/>
      </p:nvGrpSpPr>
      <p:grpSpPr>
        <a:xfrm>
          <a:off x="0" y="0"/>
          <a:ext cx="0" cy="0"/>
          <a:chOff x="0" y="0"/>
          <a:chExt cx="0" cy="0"/>
        </a:xfrm>
      </p:grpSpPr>
      <p:pic>
        <p:nvPicPr>
          <p:cNvPr id="9" name="Picture 8" descr="Map&#10;&#10;Description automatically generated">
            <a:extLst>
              <a:ext uri="{FF2B5EF4-FFF2-40B4-BE49-F238E27FC236}">
                <a16:creationId xmlns:a16="http://schemas.microsoft.com/office/drawing/2014/main" id="{0037333E-92C1-4022-9872-01EE61C71F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6604" y="0"/>
            <a:ext cx="9638791" cy="6858000"/>
          </a:xfrm>
          <a:prstGeom prst="rect">
            <a:avLst/>
          </a:prstGeom>
        </p:spPr>
      </p:pic>
    </p:spTree>
    <p:extLst>
      <p:ext uri="{BB962C8B-B14F-4D97-AF65-F5344CB8AC3E}">
        <p14:creationId xmlns:p14="http://schemas.microsoft.com/office/powerpoint/2010/main" val="37200474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D1363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D6086E-E364-4C1F-B773-A55BCE1DB359}"/>
              </a:ext>
            </a:extLst>
          </p:cNvPr>
          <p:cNvSpPr>
            <a:spLocks noGrp="1"/>
          </p:cNvSpPr>
          <p:nvPr>
            <p:ph type="title"/>
          </p:nvPr>
        </p:nvSpPr>
        <p:spPr/>
        <p:txBody>
          <a:bodyPr/>
          <a:lstStyle/>
          <a:p>
            <a:r>
              <a:rPr lang="en-US" dirty="0">
                <a:solidFill>
                  <a:schemeClr val="bg1">
                    <a:lumMod val="95000"/>
                  </a:schemeClr>
                </a:solidFill>
                <a:latin typeface="Coco Gothic" panose="02000506000000020004" pitchFamily="2" charset="0"/>
              </a:rPr>
              <a:t>Where Next?</a:t>
            </a:r>
          </a:p>
        </p:txBody>
      </p:sp>
      <p:sp>
        <p:nvSpPr>
          <p:cNvPr id="3" name="Content Placeholder 2">
            <a:extLst>
              <a:ext uri="{FF2B5EF4-FFF2-40B4-BE49-F238E27FC236}">
                <a16:creationId xmlns:a16="http://schemas.microsoft.com/office/drawing/2014/main" id="{CE3CA9D1-EDC5-4A5E-AF61-9B9B17C462CC}"/>
              </a:ext>
            </a:extLst>
          </p:cNvPr>
          <p:cNvSpPr>
            <a:spLocks noGrp="1"/>
          </p:cNvSpPr>
          <p:nvPr>
            <p:ph idx="1"/>
          </p:nvPr>
        </p:nvSpPr>
        <p:spPr/>
        <p:txBody>
          <a:bodyPr/>
          <a:lstStyle/>
          <a:p>
            <a:pPr marL="0" indent="0">
              <a:buNone/>
            </a:pPr>
            <a:r>
              <a:rPr lang="en-US" dirty="0">
                <a:solidFill>
                  <a:schemeClr val="bg1">
                    <a:lumMod val="95000"/>
                  </a:schemeClr>
                </a:solidFill>
                <a:latin typeface="Abadi" panose="020B0604020104020204" pitchFamily="34" charset="0"/>
              </a:rPr>
              <a:t>Wards/Vision? </a:t>
            </a:r>
          </a:p>
          <a:p>
            <a:pPr marL="0" indent="0">
              <a:buNone/>
            </a:pPr>
            <a:r>
              <a:rPr lang="en-US" dirty="0">
                <a:solidFill>
                  <a:schemeClr val="bg1">
                    <a:lumMod val="95000"/>
                  </a:schemeClr>
                </a:solidFill>
                <a:latin typeface="Abadi" panose="020B0604020104020204" pitchFamily="34" charset="0"/>
              </a:rPr>
              <a:t>Minions Killed?</a:t>
            </a:r>
          </a:p>
          <a:p>
            <a:pPr marL="0" indent="0">
              <a:buNone/>
            </a:pPr>
            <a:r>
              <a:rPr lang="en-US" dirty="0">
                <a:solidFill>
                  <a:schemeClr val="bg1">
                    <a:lumMod val="95000"/>
                  </a:schemeClr>
                </a:solidFill>
                <a:latin typeface="Abadi" panose="020B0604020104020204" pitchFamily="34" charset="0"/>
              </a:rPr>
              <a:t>Gold?</a:t>
            </a:r>
          </a:p>
        </p:txBody>
      </p:sp>
    </p:spTree>
    <p:extLst>
      <p:ext uri="{BB962C8B-B14F-4D97-AF65-F5344CB8AC3E}">
        <p14:creationId xmlns:p14="http://schemas.microsoft.com/office/powerpoint/2010/main" val="8342972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D1363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D6086E-E364-4C1F-B773-A55BCE1DB359}"/>
              </a:ext>
            </a:extLst>
          </p:cNvPr>
          <p:cNvSpPr>
            <a:spLocks noGrp="1"/>
          </p:cNvSpPr>
          <p:nvPr>
            <p:ph type="title"/>
          </p:nvPr>
        </p:nvSpPr>
        <p:spPr/>
        <p:txBody>
          <a:bodyPr/>
          <a:lstStyle/>
          <a:p>
            <a:pPr algn="ctr"/>
            <a:r>
              <a:rPr lang="en-US" dirty="0">
                <a:solidFill>
                  <a:schemeClr val="bg1">
                    <a:lumMod val="95000"/>
                  </a:schemeClr>
                </a:solidFill>
                <a:latin typeface="Coco Gothic" panose="02000506000000020004" pitchFamily="2" charset="0"/>
              </a:rPr>
              <a:t>Notebook!</a:t>
            </a:r>
          </a:p>
        </p:txBody>
      </p:sp>
      <p:sp>
        <p:nvSpPr>
          <p:cNvPr id="3" name="Title 1">
            <a:extLst>
              <a:ext uri="{FF2B5EF4-FFF2-40B4-BE49-F238E27FC236}">
                <a16:creationId xmlns:a16="http://schemas.microsoft.com/office/drawing/2014/main" id="{DAEB5C90-1D82-422D-BC88-DC7453E8D356}"/>
              </a:ext>
            </a:extLst>
          </p:cNvPr>
          <p:cNvSpPr txBox="1">
            <a:spLocks/>
          </p:cNvSpPr>
          <p:nvPr/>
        </p:nvSpPr>
        <p:spPr>
          <a:xfrm>
            <a:off x="838200" y="349779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chemeClr val="bg1">
                    <a:lumMod val="95000"/>
                  </a:schemeClr>
                </a:solidFill>
                <a:latin typeface="Coco Gothic" panose="02000506000000020004" pitchFamily="2" charset="0"/>
              </a:rPr>
              <a:t>See in Notebooks/</a:t>
            </a:r>
            <a:r>
              <a:rPr lang="en-US" dirty="0" err="1">
                <a:solidFill>
                  <a:schemeClr val="bg1">
                    <a:lumMod val="95000"/>
                  </a:schemeClr>
                </a:solidFill>
                <a:latin typeface="Coco Gothic" panose="02000506000000020004" pitchFamily="2" charset="0"/>
              </a:rPr>
              <a:t>LoL</a:t>
            </a:r>
            <a:r>
              <a:rPr lang="en-US" dirty="0">
                <a:solidFill>
                  <a:schemeClr val="bg1">
                    <a:lumMod val="95000"/>
                  </a:schemeClr>
                </a:solidFill>
                <a:latin typeface="Coco Gothic" panose="02000506000000020004" pitchFamily="2" charset="0"/>
              </a:rPr>
              <a:t> Trend </a:t>
            </a:r>
            <a:r>
              <a:rPr lang="en-US" dirty="0" err="1">
                <a:solidFill>
                  <a:schemeClr val="bg1">
                    <a:lumMod val="95000"/>
                  </a:schemeClr>
                </a:solidFill>
                <a:latin typeface="Coco Gothic" panose="02000506000000020004" pitchFamily="2" charset="0"/>
              </a:rPr>
              <a:t>Analysis.ipynb</a:t>
            </a:r>
            <a:endParaRPr lang="en-US" dirty="0">
              <a:solidFill>
                <a:schemeClr val="bg1">
                  <a:lumMod val="95000"/>
                </a:schemeClr>
              </a:solidFill>
              <a:latin typeface="Coco Gothic" panose="02000506000000020004" pitchFamily="2" charset="0"/>
            </a:endParaRPr>
          </a:p>
        </p:txBody>
      </p:sp>
    </p:spTree>
    <p:extLst>
      <p:ext uri="{BB962C8B-B14F-4D97-AF65-F5344CB8AC3E}">
        <p14:creationId xmlns:p14="http://schemas.microsoft.com/office/powerpoint/2010/main" val="26835948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D13639"/>
        </a:solidFill>
        <a:effectLst/>
      </p:bgPr>
    </p:bg>
    <p:spTree>
      <p:nvGrpSpPr>
        <p:cNvPr id="1" name=""/>
        <p:cNvGrpSpPr/>
        <p:nvPr/>
      </p:nvGrpSpPr>
      <p:grpSpPr>
        <a:xfrm>
          <a:off x="0" y="0"/>
          <a:ext cx="0" cy="0"/>
          <a:chOff x="0" y="0"/>
          <a:chExt cx="0" cy="0"/>
        </a:xfrm>
      </p:grpSpPr>
      <p:pic>
        <p:nvPicPr>
          <p:cNvPr id="3" name="Picture 2" descr="Map&#10;&#10;Description automatically generated">
            <a:extLst>
              <a:ext uri="{FF2B5EF4-FFF2-40B4-BE49-F238E27FC236}">
                <a16:creationId xmlns:a16="http://schemas.microsoft.com/office/drawing/2014/main" id="{749DB8FD-1C13-491E-8F7C-36FEFBDE53D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2450" y="0"/>
            <a:ext cx="10972800" cy="6858000"/>
          </a:xfrm>
          <a:prstGeom prst="rect">
            <a:avLst/>
          </a:prstGeom>
        </p:spPr>
      </p:pic>
    </p:spTree>
    <p:extLst>
      <p:ext uri="{BB962C8B-B14F-4D97-AF65-F5344CB8AC3E}">
        <p14:creationId xmlns:p14="http://schemas.microsoft.com/office/powerpoint/2010/main" val="5704673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D1363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760486-4F1C-4678-8918-7DC265FE91FA}"/>
              </a:ext>
            </a:extLst>
          </p:cNvPr>
          <p:cNvSpPr>
            <a:spLocks noGrp="1"/>
          </p:cNvSpPr>
          <p:nvPr>
            <p:ph type="title"/>
          </p:nvPr>
        </p:nvSpPr>
        <p:spPr/>
        <p:txBody>
          <a:bodyPr/>
          <a:lstStyle/>
          <a:p>
            <a:r>
              <a:rPr lang="en-US" dirty="0">
                <a:solidFill>
                  <a:schemeClr val="bg1">
                    <a:lumMod val="95000"/>
                  </a:schemeClr>
                </a:solidFill>
                <a:latin typeface="Coco Gothic" panose="02000506000000020004" pitchFamily="2" charset="0"/>
              </a:rPr>
              <a:t>Process</a:t>
            </a:r>
          </a:p>
        </p:txBody>
      </p:sp>
      <p:sp>
        <p:nvSpPr>
          <p:cNvPr id="3" name="Content Placeholder 2">
            <a:extLst>
              <a:ext uri="{FF2B5EF4-FFF2-40B4-BE49-F238E27FC236}">
                <a16:creationId xmlns:a16="http://schemas.microsoft.com/office/drawing/2014/main" id="{0B7B1A32-F38B-403E-B8CC-8C8CB29ADA8D}"/>
              </a:ext>
            </a:extLst>
          </p:cNvPr>
          <p:cNvSpPr>
            <a:spLocks noGrp="1"/>
          </p:cNvSpPr>
          <p:nvPr>
            <p:ph idx="1"/>
          </p:nvPr>
        </p:nvSpPr>
        <p:spPr/>
        <p:txBody>
          <a:bodyPr/>
          <a:lstStyle/>
          <a:p>
            <a:r>
              <a:rPr lang="en-US" dirty="0">
                <a:solidFill>
                  <a:schemeClr val="bg1">
                    <a:lumMod val="95000"/>
                  </a:schemeClr>
                </a:solidFill>
                <a:latin typeface="Abadi" panose="020B0604020202020204" pitchFamily="34" charset="0"/>
              </a:rPr>
              <a:t>Import</a:t>
            </a:r>
          </a:p>
          <a:p>
            <a:r>
              <a:rPr lang="en-US" dirty="0">
                <a:solidFill>
                  <a:schemeClr val="bg1">
                    <a:lumMod val="95000"/>
                  </a:schemeClr>
                </a:solidFill>
                <a:latin typeface="Abadi" panose="020B0604020202020204" pitchFamily="34" charset="0"/>
              </a:rPr>
              <a:t>Clean</a:t>
            </a:r>
          </a:p>
          <a:p>
            <a:r>
              <a:rPr lang="en-US" dirty="0" err="1">
                <a:solidFill>
                  <a:schemeClr val="bg1">
                    <a:lumMod val="95000"/>
                  </a:schemeClr>
                </a:solidFill>
                <a:latin typeface="Abadi" panose="020B0604020202020204" pitchFamily="34" charset="0"/>
              </a:rPr>
              <a:t>DataFrame</a:t>
            </a:r>
            <a:r>
              <a:rPr lang="en-US" dirty="0">
                <a:solidFill>
                  <a:schemeClr val="bg1">
                    <a:lumMod val="95000"/>
                  </a:schemeClr>
                </a:solidFill>
                <a:latin typeface="Abadi" panose="020B0604020202020204" pitchFamily="34" charset="0"/>
              </a:rPr>
              <a:t> Teams and Win/Loss</a:t>
            </a:r>
          </a:p>
          <a:p>
            <a:r>
              <a:rPr lang="en-US" dirty="0">
                <a:solidFill>
                  <a:schemeClr val="bg1">
                    <a:lumMod val="95000"/>
                  </a:schemeClr>
                </a:solidFill>
                <a:latin typeface="Abadi" panose="020B0604020202020204" pitchFamily="34" charset="0"/>
              </a:rPr>
              <a:t>Run .</a:t>
            </a:r>
            <a:r>
              <a:rPr lang="en-US" dirty="0" err="1">
                <a:solidFill>
                  <a:schemeClr val="bg1">
                    <a:lumMod val="95000"/>
                  </a:schemeClr>
                </a:solidFill>
                <a:latin typeface="Abadi" panose="020B0604020202020204" pitchFamily="34" charset="0"/>
              </a:rPr>
              <a:t>corr</a:t>
            </a:r>
            <a:r>
              <a:rPr lang="en-US" dirty="0">
                <a:solidFill>
                  <a:schemeClr val="bg1">
                    <a:lumMod val="95000"/>
                  </a:schemeClr>
                </a:solidFill>
                <a:latin typeface="Abadi" panose="020B0604020202020204" pitchFamily="34" charset="0"/>
              </a:rPr>
              <a:t>() &amp; .describe() &amp; .mean() &amp; .std() </a:t>
            </a:r>
            <a:r>
              <a:rPr lang="en-US" dirty="0" err="1">
                <a:solidFill>
                  <a:schemeClr val="bg1">
                    <a:lumMod val="95000"/>
                  </a:schemeClr>
                </a:solidFill>
                <a:latin typeface="Abadi" panose="020B0604020202020204" pitchFamily="34" charset="0"/>
              </a:rPr>
              <a:t>etc</a:t>
            </a:r>
            <a:r>
              <a:rPr lang="en-US" dirty="0">
                <a:solidFill>
                  <a:schemeClr val="bg1">
                    <a:lumMod val="95000"/>
                  </a:schemeClr>
                </a:solidFill>
                <a:latin typeface="Abadi" panose="020B0604020202020204" pitchFamily="34" charset="0"/>
              </a:rPr>
              <a:t>…</a:t>
            </a:r>
          </a:p>
          <a:p>
            <a:r>
              <a:rPr lang="en-US" dirty="0">
                <a:solidFill>
                  <a:schemeClr val="bg1">
                    <a:lumMod val="95000"/>
                  </a:schemeClr>
                </a:solidFill>
                <a:latin typeface="Abadi" panose="020B0604020202020204" pitchFamily="34" charset="0"/>
              </a:rPr>
              <a:t>Plot</a:t>
            </a:r>
          </a:p>
          <a:p>
            <a:r>
              <a:rPr lang="en-US" dirty="0">
                <a:solidFill>
                  <a:schemeClr val="bg1">
                    <a:lumMod val="95000"/>
                  </a:schemeClr>
                </a:solidFill>
                <a:latin typeface="Abadi" panose="020B0604020202020204" pitchFamily="34" charset="0"/>
              </a:rPr>
              <a:t>Review</a:t>
            </a:r>
          </a:p>
          <a:p>
            <a:endParaRPr lang="en-US" dirty="0">
              <a:solidFill>
                <a:schemeClr val="bg1">
                  <a:lumMod val="95000"/>
                </a:schemeClr>
              </a:solidFill>
              <a:latin typeface="Abadi" panose="020B0604020202020204" pitchFamily="34" charset="0"/>
            </a:endParaRPr>
          </a:p>
          <a:p>
            <a:endParaRPr lang="en-US" dirty="0">
              <a:solidFill>
                <a:schemeClr val="bg1">
                  <a:lumMod val="95000"/>
                </a:schemeClr>
              </a:solidFill>
              <a:latin typeface="Abadi" panose="020B0604020202020204" pitchFamily="34" charset="0"/>
            </a:endParaRPr>
          </a:p>
          <a:p>
            <a:endParaRPr lang="en-US" dirty="0">
              <a:solidFill>
                <a:schemeClr val="bg1">
                  <a:lumMod val="95000"/>
                </a:schemeClr>
              </a:solidFill>
              <a:latin typeface="Abadi" panose="020B0604020202020204" pitchFamily="34" charset="0"/>
            </a:endParaRPr>
          </a:p>
        </p:txBody>
      </p:sp>
    </p:spTree>
    <p:extLst>
      <p:ext uri="{BB962C8B-B14F-4D97-AF65-F5344CB8AC3E}">
        <p14:creationId xmlns:p14="http://schemas.microsoft.com/office/powerpoint/2010/main" val="32604515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D1363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D48A25-55F3-4E3D-8F51-4FB85841B15D}"/>
              </a:ext>
            </a:extLst>
          </p:cNvPr>
          <p:cNvSpPr>
            <a:spLocks noGrp="1"/>
          </p:cNvSpPr>
          <p:nvPr>
            <p:ph type="title"/>
          </p:nvPr>
        </p:nvSpPr>
        <p:spPr/>
        <p:txBody>
          <a:bodyPr/>
          <a:lstStyle/>
          <a:p>
            <a:r>
              <a:rPr lang="en-US" dirty="0">
                <a:solidFill>
                  <a:schemeClr val="bg1">
                    <a:lumMod val="95000"/>
                  </a:schemeClr>
                </a:solidFill>
                <a:latin typeface="Coco Gothic" panose="02000506000000020004" pitchFamily="2" charset="0"/>
              </a:rPr>
              <a:t>Data</a:t>
            </a:r>
          </a:p>
        </p:txBody>
      </p:sp>
      <p:pic>
        <p:nvPicPr>
          <p:cNvPr id="6" name="Picture 5" descr="Graphical user interface, text, email, website&#10;&#10;Description automatically generated">
            <a:extLst>
              <a:ext uri="{FF2B5EF4-FFF2-40B4-BE49-F238E27FC236}">
                <a16:creationId xmlns:a16="http://schemas.microsoft.com/office/drawing/2014/main" id="{5A4F47EF-C455-40C8-8A5E-09F3DE1E01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2204" y="1859280"/>
            <a:ext cx="9607592" cy="4998720"/>
          </a:xfrm>
          <a:prstGeom prst="rect">
            <a:avLst/>
          </a:prstGeom>
        </p:spPr>
      </p:pic>
      <p:pic>
        <p:nvPicPr>
          <p:cNvPr id="10" name="Picture 9" descr="A picture containing text, kitchen appliance&#10;&#10;Description automatically generated">
            <a:extLst>
              <a:ext uri="{FF2B5EF4-FFF2-40B4-BE49-F238E27FC236}">
                <a16:creationId xmlns:a16="http://schemas.microsoft.com/office/drawing/2014/main" id="{768427B8-A452-4E3B-86BB-5168737A3C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27834" y="667858"/>
            <a:ext cx="6671962" cy="1191422"/>
          </a:xfrm>
          <a:prstGeom prst="rect">
            <a:avLst/>
          </a:prstGeom>
        </p:spPr>
      </p:pic>
    </p:spTree>
    <p:extLst>
      <p:ext uri="{BB962C8B-B14F-4D97-AF65-F5344CB8AC3E}">
        <p14:creationId xmlns:p14="http://schemas.microsoft.com/office/powerpoint/2010/main" val="6397626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D1363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D48A25-55F3-4E3D-8F51-4FB85841B15D}"/>
              </a:ext>
            </a:extLst>
          </p:cNvPr>
          <p:cNvSpPr>
            <a:spLocks noGrp="1"/>
          </p:cNvSpPr>
          <p:nvPr>
            <p:ph type="title"/>
          </p:nvPr>
        </p:nvSpPr>
        <p:spPr/>
        <p:txBody>
          <a:bodyPr/>
          <a:lstStyle/>
          <a:p>
            <a:r>
              <a:rPr lang="en-US" dirty="0">
                <a:solidFill>
                  <a:schemeClr val="bg1">
                    <a:lumMod val="95000"/>
                  </a:schemeClr>
                </a:solidFill>
                <a:latin typeface="Coco Gothic" panose="02000506000000020004" pitchFamily="2" charset="0"/>
              </a:rPr>
              <a:t>Cleaning – Missing Values</a:t>
            </a:r>
          </a:p>
        </p:txBody>
      </p:sp>
      <p:pic>
        <p:nvPicPr>
          <p:cNvPr id="8" name="Content Placeholder 7" descr="Table&#10;&#10;Description automatically generated">
            <a:extLst>
              <a:ext uri="{FF2B5EF4-FFF2-40B4-BE49-F238E27FC236}">
                <a16:creationId xmlns:a16="http://schemas.microsoft.com/office/drawing/2014/main" id="{46C274A7-ED6B-461C-95F6-FB7A2DF8859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353026" y="2506662"/>
            <a:ext cx="5838974" cy="4351338"/>
          </a:xfrm>
        </p:spPr>
      </p:pic>
      <p:sp>
        <p:nvSpPr>
          <p:cNvPr id="9" name="TextBox 8">
            <a:extLst>
              <a:ext uri="{FF2B5EF4-FFF2-40B4-BE49-F238E27FC236}">
                <a16:creationId xmlns:a16="http://schemas.microsoft.com/office/drawing/2014/main" id="{C95AD376-69FF-4CC6-8613-F86809860588}"/>
              </a:ext>
            </a:extLst>
          </p:cNvPr>
          <p:cNvSpPr txBox="1"/>
          <p:nvPr/>
        </p:nvSpPr>
        <p:spPr>
          <a:xfrm>
            <a:off x="232011" y="2303008"/>
            <a:ext cx="4135272" cy="2677656"/>
          </a:xfrm>
          <a:prstGeom prst="rect">
            <a:avLst/>
          </a:prstGeom>
          <a:noFill/>
        </p:spPr>
        <p:txBody>
          <a:bodyPr wrap="square" rtlCol="0">
            <a:spAutoFit/>
          </a:bodyPr>
          <a:lstStyle/>
          <a:p>
            <a:r>
              <a:rPr lang="en-US" sz="2800" dirty="0">
                <a:solidFill>
                  <a:schemeClr val="bg1">
                    <a:lumMod val="95000"/>
                  </a:schemeClr>
                </a:solidFill>
                <a:latin typeface="Abadi" panose="020B0604020104020204" pitchFamily="34" charset="0"/>
              </a:rPr>
              <a:t>Check for missing values.</a:t>
            </a:r>
          </a:p>
          <a:p>
            <a:endParaRPr lang="en-US" sz="2800" dirty="0">
              <a:solidFill>
                <a:schemeClr val="bg1">
                  <a:lumMod val="95000"/>
                </a:schemeClr>
              </a:solidFill>
              <a:latin typeface="Abadi" panose="020B0604020104020204" pitchFamily="34" charset="0"/>
            </a:endParaRPr>
          </a:p>
          <a:p>
            <a:r>
              <a:rPr lang="en-US" sz="2800" dirty="0">
                <a:solidFill>
                  <a:schemeClr val="bg1">
                    <a:lumMod val="95000"/>
                  </a:schemeClr>
                </a:solidFill>
                <a:latin typeface="Abadi" panose="020B0604020104020204" pitchFamily="34" charset="0"/>
              </a:rPr>
              <a:t>.count()</a:t>
            </a:r>
          </a:p>
          <a:p>
            <a:r>
              <a:rPr lang="en-US" sz="2800" dirty="0">
                <a:solidFill>
                  <a:schemeClr val="bg1">
                    <a:lumMod val="95000"/>
                  </a:schemeClr>
                </a:solidFill>
                <a:latin typeface="Abadi" panose="020B0604020104020204" pitchFamily="34" charset="0"/>
              </a:rPr>
              <a:t>.info()</a:t>
            </a:r>
          </a:p>
          <a:p>
            <a:endParaRPr lang="en-US" sz="2800" dirty="0">
              <a:solidFill>
                <a:schemeClr val="bg1">
                  <a:lumMod val="95000"/>
                </a:schemeClr>
              </a:solidFill>
              <a:latin typeface="Abadi" panose="020B0604020104020204" pitchFamily="34" charset="0"/>
            </a:endParaRPr>
          </a:p>
          <a:p>
            <a:r>
              <a:rPr lang="en-US" sz="2800" dirty="0" err="1">
                <a:solidFill>
                  <a:schemeClr val="bg1">
                    <a:lumMod val="95000"/>
                  </a:schemeClr>
                </a:solidFill>
                <a:latin typeface="Abadi" panose="020B0604020104020204" pitchFamily="34" charset="0"/>
              </a:rPr>
              <a:t>DataTypes</a:t>
            </a:r>
            <a:r>
              <a:rPr lang="en-US" sz="2800" dirty="0">
                <a:solidFill>
                  <a:schemeClr val="bg1">
                    <a:lumMod val="95000"/>
                  </a:schemeClr>
                </a:solidFill>
                <a:latin typeface="Abadi" panose="020B0604020104020204" pitchFamily="34" charset="0"/>
              </a:rPr>
              <a:t> were good.</a:t>
            </a:r>
          </a:p>
        </p:txBody>
      </p:sp>
    </p:spTree>
    <p:extLst>
      <p:ext uri="{BB962C8B-B14F-4D97-AF65-F5344CB8AC3E}">
        <p14:creationId xmlns:p14="http://schemas.microsoft.com/office/powerpoint/2010/main" val="3192575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D1363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D48A25-55F3-4E3D-8F51-4FB85841B15D}"/>
              </a:ext>
            </a:extLst>
          </p:cNvPr>
          <p:cNvSpPr>
            <a:spLocks noGrp="1"/>
          </p:cNvSpPr>
          <p:nvPr>
            <p:ph type="title"/>
          </p:nvPr>
        </p:nvSpPr>
        <p:spPr/>
        <p:txBody>
          <a:bodyPr/>
          <a:lstStyle/>
          <a:p>
            <a:r>
              <a:rPr lang="en-US" dirty="0">
                <a:solidFill>
                  <a:schemeClr val="bg1">
                    <a:lumMod val="95000"/>
                  </a:schemeClr>
                </a:solidFill>
                <a:latin typeface="Coco Gothic" panose="02000506000000020004" pitchFamily="2" charset="0"/>
              </a:rPr>
              <a:t>Cleaning - </a:t>
            </a:r>
            <a:r>
              <a:rPr lang="en-US" dirty="0" err="1">
                <a:solidFill>
                  <a:schemeClr val="bg1">
                    <a:lumMod val="95000"/>
                  </a:schemeClr>
                </a:solidFill>
                <a:latin typeface="Coco Gothic" panose="02000506000000020004" pitchFamily="2" charset="0"/>
              </a:rPr>
              <a:t>DataFrames</a:t>
            </a:r>
            <a:endParaRPr lang="en-US" dirty="0">
              <a:solidFill>
                <a:schemeClr val="bg1">
                  <a:lumMod val="95000"/>
                </a:schemeClr>
              </a:solidFill>
              <a:latin typeface="Coco Gothic" panose="02000506000000020004" pitchFamily="2" charset="0"/>
            </a:endParaRPr>
          </a:p>
        </p:txBody>
      </p:sp>
      <p:sp>
        <p:nvSpPr>
          <p:cNvPr id="9" name="TextBox 8">
            <a:extLst>
              <a:ext uri="{FF2B5EF4-FFF2-40B4-BE49-F238E27FC236}">
                <a16:creationId xmlns:a16="http://schemas.microsoft.com/office/drawing/2014/main" id="{C95AD376-69FF-4CC6-8613-F86809860588}"/>
              </a:ext>
            </a:extLst>
          </p:cNvPr>
          <p:cNvSpPr txBox="1"/>
          <p:nvPr/>
        </p:nvSpPr>
        <p:spPr>
          <a:xfrm>
            <a:off x="220581" y="2908798"/>
            <a:ext cx="4135272" cy="2677656"/>
          </a:xfrm>
          <a:prstGeom prst="rect">
            <a:avLst/>
          </a:prstGeom>
          <a:noFill/>
        </p:spPr>
        <p:txBody>
          <a:bodyPr wrap="square" rtlCol="0">
            <a:spAutoFit/>
          </a:bodyPr>
          <a:lstStyle/>
          <a:p>
            <a:r>
              <a:rPr lang="en-US" sz="2800" dirty="0">
                <a:solidFill>
                  <a:schemeClr val="bg1">
                    <a:lumMod val="95000"/>
                  </a:schemeClr>
                </a:solidFill>
                <a:latin typeface="Abadi" panose="020B0604020104020204" pitchFamily="34" charset="0"/>
              </a:rPr>
              <a:t>Frame each time, then frame wins and losses.</a:t>
            </a:r>
          </a:p>
          <a:p>
            <a:endParaRPr lang="en-US" sz="2800" dirty="0">
              <a:solidFill>
                <a:schemeClr val="bg1">
                  <a:lumMod val="95000"/>
                </a:schemeClr>
              </a:solidFill>
              <a:latin typeface="Abadi" panose="020B0604020104020204" pitchFamily="34" charset="0"/>
            </a:endParaRPr>
          </a:p>
          <a:p>
            <a:r>
              <a:rPr lang="en-US" sz="2800" dirty="0">
                <a:solidFill>
                  <a:schemeClr val="bg1">
                    <a:lumMod val="95000"/>
                  </a:schemeClr>
                </a:solidFill>
                <a:latin typeface="Abadi" panose="020B0604020104020204" pitchFamily="34" charset="0"/>
              </a:rPr>
              <a:t>Took a while because there are 3 datasets, 2 teams each.  </a:t>
            </a:r>
          </a:p>
        </p:txBody>
      </p:sp>
      <p:pic>
        <p:nvPicPr>
          <p:cNvPr id="4" name="Picture 3">
            <a:extLst>
              <a:ext uri="{FF2B5EF4-FFF2-40B4-BE49-F238E27FC236}">
                <a16:creationId xmlns:a16="http://schemas.microsoft.com/office/drawing/2014/main" id="{070570F2-0989-4580-86A3-6B536DE2146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495799" y="3143250"/>
            <a:ext cx="7696201" cy="3714750"/>
          </a:xfrm>
          <a:prstGeom prst="rect">
            <a:avLst/>
          </a:prstGeom>
        </p:spPr>
      </p:pic>
      <p:sp>
        <p:nvSpPr>
          <p:cNvPr id="6" name="TextBox 5">
            <a:extLst>
              <a:ext uri="{FF2B5EF4-FFF2-40B4-BE49-F238E27FC236}">
                <a16:creationId xmlns:a16="http://schemas.microsoft.com/office/drawing/2014/main" id="{0B478FD0-BD5B-FC43-90D0-5E83F9C464FD}"/>
              </a:ext>
            </a:extLst>
          </p:cNvPr>
          <p:cNvSpPr txBox="1"/>
          <p:nvPr/>
        </p:nvSpPr>
        <p:spPr>
          <a:xfrm>
            <a:off x="7372350" y="2540174"/>
            <a:ext cx="2583180" cy="523220"/>
          </a:xfrm>
          <a:prstGeom prst="rect">
            <a:avLst/>
          </a:prstGeom>
          <a:noFill/>
        </p:spPr>
        <p:txBody>
          <a:bodyPr wrap="square" rtlCol="0">
            <a:spAutoFit/>
          </a:bodyPr>
          <a:lstStyle/>
          <a:p>
            <a:r>
              <a:rPr lang="en-US" sz="2800" dirty="0">
                <a:solidFill>
                  <a:schemeClr val="bg1">
                    <a:lumMod val="95000"/>
                  </a:schemeClr>
                </a:solidFill>
                <a:latin typeface="Abadi" panose="020B0604020104020204" pitchFamily="34" charset="0"/>
              </a:rPr>
              <a:t>.</a:t>
            </a:r>
            <a:r>
              <a:rPr lang="en-US" sz="2800" dirty="0" err="1">
                <a:solidFill>
                  <a:schemeClr val="bg1">
                    <a:lumMod val="95000"/>
                  </a:schemeClr>
                </a:solidFill>
                <a:latin typeface="Abadi" panose="020B0604020104020204" pitchFamily="34" charset="0"/>
              </a:rPr>
              <a:t>corr</a:t>
            </a:r>
            <a:r>
              <a:rPr lang="en-US" sz="2800" dirty="0">
                <a:solidFill>
                  <a:schemeClr val="bg1">
                    <a:lumMod val="95000"/>
                  </a:schemeClr>
                </a:solidFill>
                <a:latin typeface="Abadi" panose="020B0604020104020204" pitchFamily="34" charset="0"/>
              </a:rPr>
              <a:t>() in action</a:t>
            </a:r>
          </a:p>
        </p:txBody>
      </p:sp>
    </p:spTree>
    <p:extLst>
      <p:ext uri="{BB962C8B-B14F-4D97-AF65-F5344CB8AC3E}">
        <p14:creationId xmlns:p14="http://schemas.microsoft.com/office/powerpoint/2010/main" val="32180130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D1363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D48A25-55F3-4E3D-8F51-4FB85841B15D}"/>
              </a:ext>
            </a:extLst>
          </p:cNvPr>
          <p:cNvSpPr>
            <a:spLocks noGrp="1"/>
          </p:cNvSpPr>
          <p:nvPr>
            <p:ph type="title"/>
          </p:nvPr>
        </p:nvSpPr>
        <p:spPr/>
        <p:txBody>
          <a:bodyPr/>
          <a:lstStyle/>
          <a:p>
            <a:r>
              <a:rPr lang="en-US" dirty="0">
                <a:solidFill>
                  <a:schemeClr val="bg1">
                    <a:lumMod val="95000"/>
                  </a:schemeClr>
                </a:solidFill>
                <a:latin typeface="Coco Gothic" panose="02000506000000020004" pitchFamily="2" charset="0"/>
              </a:rPr>
              <a:t>Analysis</a:t>
            </a:r>
          </a:p>
        </p:txBody>
      </p:sp>
      <p:pic>
        <p:nvPicPr>
          <p:cNvPr id="5" name="Picture 4" descr="Logo&#10;&#10;Description automatically generated">
            <a:extLst>
              <a:ext uri="{FF2B5EF4-FFF2-40B4-BE49-F238E27FC236}">
                <a16:creationId xmlns:a16="http://schemas.microsoft.com/office/drawing/2014/main" id="{6FF408FA-5C7C-4DBF-B565-C743077B2F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1512" y="2297119"/>
            <a:ext cx="3508115" cy="2486422"/>
          </a:xfrm>
          <a:prstGeom prst="rect">
            <a:avLst/>
          </a:prstGeom>
        </p:spPr>
      </p:pic>
      <p:pic>
        <p:nvPicPr>
          <p:cNvPr id="7" name="Picture 6" descr="Logo&#10;&#10;Description automatically generated">
            <a:extLst>
              <a:ext uri="{FF2B5EF4-FFF2-40B4-BE49-F238E27FC236}">
                <a16:creationId xmlns:a16="http://schemas.microsoft.com/office/drawing/2014/main" id="{EB60FB8C-914B-49EF-95AA-F81575BFF6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89910" y="2297119"/>
            <a:ext cx="3612179" cy="2560178"/>
          </a:xfrm>
          <a:prstGeom prst="rect">
            <a:avLst/>
          </a:prstGeom>
        </p:spPr>
      </p:pic>
      <p:pic>
        <p:nvPicPr>
          <p:cNvPr id="10" name="Picture 9" descr="Logo&#10;&#10;Description automatically generated with medium confidence">
            <a:extLst>
              <a:ext uri="{FF2B5EF4-FFF2-40B4-BE49-F238E27FC236}">
                <a16:creationId xmlns:a16="http://schemas.microsoft.com/office/drawing/2014/main" id="{AA9C093D-FAB2-479E-9B50-352F84A8F04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65095" y="2297119"/>
            <a:ext cx="3826808" cy="2732025"/>
          </a:xfrm>
          <a:prstGeom prst="rect">
            <a:avLst/>
          </a:prstGeom>
        </p:spPr>
      </p:pic>
      <p:sp>
        <p:nvSpPr>
          <p:cNvPr id="11" name="TextBox 10">
            <a:extLst>
              <a:ext uri="{FF2B5EF4-FFF2-40B4-BE49-F238E27FC236}">
                <a16:creationId xmlns:a16="http://schemas.microsoft.com/office/drawing/2014/main" id="{E121826A-C2DD-4FA4-9757-A14330BCE181}"/>
              </a:ext>
            </a:extLst>
          </p:cNvPr>
          <p:cNvSpPr txBox="1"/>
          <p:nvPr/>
        </p:nvSpPr>
        <p:spPr>
          <a:xfrm>
            <a:off x="1781032" y="2043001"/>
            <a:ext cx="1378424" cy="369332"/>
          </a:xfrm>
          <a:prstGeom prst="rect">
            <a:avLst/>
          </a:prstGeom>
          <a:noFill/>
        </p:spPr>
        <p:txBody>
          <a:bodyPr wrap="square" rtlCol="0">
            <a:spAutoFit/>
          </a:bodyPr>
          <a:lstStyle/>
          <a:p>
            <a:r>
              <a:rPr lang="en-US" dirty="0"/>
              <a:t>Master</a:t>
            </a:r>
          </a:p>
        </p:txBody>
      </p:sp>
      <p:sp>
        <p:nvSpPr>
          <p:cNvPr id="12" name="TextBox 11">
            <a:extLst>
              <a:ext uri="{FF2B5EF4-FFF2-40B4-BE49-F238E27FC236}">
                <a16:creationId xmlns:a16="http://schemas.microsoft.com/office/drawing/2014/main" id="{67A10E8A-C004-407D-A432-C1FFF73F7EC6}"/>
              </a:ext>
            </a:extLst>
          </p:cNvPr>
          <p:cNvSpPr txBox="1"/>
          <p:nvPr/>
        </p:nvSpPr>
        <p:spPr>
          <a:xfrm>
            <a:off x="5568286" y="2043001"/>
            <a:ext cx="1735540" cy="369332"/>
          </a:xfrm>
          <a:prstGeom prst="rect">
            <a:avLst/>
          </a:prstGeom>
          <a:noFill/>
        </p:spPr>
        <p:txBody>
          <a:bodyPr wrap="square" rtlCol="0">
            <a:spAutoFit/>
          </a:bodyPr>
          <a:lstStyle/>
          <a:p>
            <a:r>
              <a:rPr lang="en-US" dirty="0"/>
              <a:t>Grand Master</a:t>
            </a:r>
          </a:p>
        </p:txBody>
      </p:sp>
      <p:sp>
        <p:nvSpPr>
          <p:cNvPr id="13" name="TextBox 12">
            <a:extLst>
              <a:ext uri="{FF2B5EF4-FFF2-40B4-BE49-F238E27FC236}">
                <a16:creationId xmlns:a16="http://schemas.microsoft.com/office/drawing/2014/main" id="{D6C0E4B6-390F-4796-BBB5-0BCF2CA22774}"/>
              </a:ext>
            </a:extLst>
          </p:cNvPr>
          <p:cNvSpPr txBox="1"/>
          <p:nvPr/>
        </p:nvSpPr>
        <p:spPr>
          <a:xfrm>
            <a:off x="9776347" y="2043001"/>
            <a:ext cx="1378424" cy="369332"/>
          </a:xfrm>
          <a:prstGeom prst="rect">
            <a:avLst/>
          </a:prstGeom>
          <a:noFill/>
        </p:spPr>
        <p:txBody>
          <a:bodyPr wrap="square" rtlCol="0">
            <a:spAutoFit/>
          </a:bodyPr>
          <a:lstStyle/>
          <a:p>
            <a:r>
              <a:rPr lang="en-US" dirty="0"/>
              <a:t>Challenger</a:t>
            </a:r>
          </a:p>
        </p:txBody>
      </p:sp>
      <p:sp>
        <p:nvSpPr>
          <p:cNvPr id="14" name="TextBox 13">
            <a:extLst>
              <a:ext uri="{FF2B5EF4-FFF2-40B4-BE49-F238E27FC236}">
                <a16:creationId xmlns:a16="http://schemas.microsoft.com/office/drawing/2014/main" id="{6A43D7B0-7588-4849-83A8-853226320060}"/>
              </a:ext>
            </a:extLst>
          </p:cNvPr>
          <p:cNvSpPr txBox="1"/>
          <p:nvPr/>
        </p:nvSpPr>
        <p:spPr>
          <a:xfrm>
            <a:off x="910988" y="4940433"/>
            <a:ext cx="2504364" cy="1477328"/>
          </a:xfrm>
          <a:prstGeom prst="rect">
            <a:avLst/>
          </a:prstGeom>
          <a:noFill/>
        </p:spPr>
        <p:txBody>
          <a:bodyPr wrap="square" rtlCol="0">
            <a:spAutoFit/>
          </a:bodyPr>
          <a:lstStyle/>
          <a:p>
            <a:r>
              <a:rPr lang="en-US" dirty="0">
                <a:solidFill>
                  <a:schemeClr val="bg1">
                    <a:lumMod val="95000"/>
                  </a:schemeClr>
                </a:solidFill>
                <a:latin typeface="Abadi" panose="020B0604020104020204" pitchFamily="34" charset="0"/>
              </a:rPr>
              <a:t>Percentage of wins for blue is: 0.495%</a:t>
            </a:r>
          </a:p>
          <a:p>
            <a:endParaRPr lang="en-US" dirty="0">
              <a:solidFill>
                <a:schemeClr val="bg1">
                  <a:lumMod val="95000"/>
                </a:schemeClr>
              </a:solidFill>
              <a:latin typeface="Abadi" panose="020B0604020104020204" pitchFamily="34" charset="0"/>
            </a:endParaRPr>
          </a:p>
          <a:p>
            <a:r>
              <a:rPr lang="en-US" dirty="0">
                <a:solidFill>
                  <a:schemeClr val="bg1">
                    <a:lumMod val="95000"/>
                  </a:schemeClr>
                </a:solidFill>
                <a:latin typeface="Abadi" panose="020B0604020104020204" pitchFamily="34" charset="0"/>
              </a:rPr>
              <a:t>Percentage of wins for red is: 0.505%</a:t>
            </a:r>
          </a:p>
        </p:txBody>
      </p:sp>
      <p:sp>
        <p:nvSpPr>
          <p:cNvPr id="16" name="TextBox 15">
            <a:extLst>
              <a:ext uri="{FF2B5EF4-FFF2-40B4-BE49-F238E27FC236}">
                <a16:creationId xmlns:a16="http://schemas.microsoft.com/office/drawing/2014/main" id="{845FA2D3-8627-4A9C-80ED-13DD1682861F}"/>
              </a:ext>
            </a:extLst>
          </p:cNvPr>
          <p:cNvSpPr txBox="1"/>
          <p:nvPr/>
        </p:nvSpPr>
        <p:spPr>
          <a:xfrm>
            <a:off x="5183874" y="4940433"/>
            <a:ext cx="2504364" cy="1477328"/>
          </a:xfrm>
          <a:prstGeom prst="rect">
            <a:avLst/>
          </a:prstGeom>
          <a:noFill/>
        </p:spPr>
        <p:txBody>
          <a:bodyPr wrap="square" rtlCol="0">
            <a:spAutoFit/>
          </a:bodyPr>
          <a:lstStyle/>
          <a:p>
            <a:r>
              <a:rPr lang="en-US" dirty="0">
                <a:solidFill>
                  <a:schemeClr val="bg1">
                    <a:lumMod val="95000"/>
                  </a:schemeClr>
                </a:solidFill>
                <a:latin typeface="Abadi" panose="020B0604020104020204" pitchFamily="34" charset="0"/>
              </a:rPr>
              <a:t>Percentage of wins for blue is: 0.496%</a:t>
            </a:r>
          </a:p>
          <a:p>
            <a:endParaRPr lang="en-US" dirty="0">
              <a:solidFill>
                <a:schemeClr val="bg1">
                  <a:lumMod val="95000"/>
                </a:schemeClr>
              </a:solidFill>
              <a:latin typeface="Abadi" panose="020B0604020104020204" pitchFamily="34" charset="0"/>
            </a:endParaRPr>
          </a:p>
          <a:p>
            <a:r>
              <a:rPr lang="en-US" dirty="0">
                <a:solidFill>
                  <a:schemeClr val="bg1">
                    <a:lumMod val="95000"/>
                  </a:schemeClr>
                </a:solidFill>
                <a:latin typeface="Abadi" panose="020B0604020104020204" pitchFamily="34" charset="0"/>
              </a:rPr>
              <a:t>Percentage of wins for red is: 0.504%</a:t>
            </a:r>
          </a:p>
        </p:txBody>
      </p:sp>
      <p:sp>
        <p:nvSpPr>
          <p:cNvPr id="17" name="TextBox 16">
            <a:extLst>
              <a:ext uri="{FF2B5EF4-FFF2-40B4-BE49-F238E27FC236}">
                <a16:creationId xmlns:a16="http://schemas.microsoft.com/office/drawing/2014/main" id="{B9E85688-9045-4B96-BAC7-474A22056AB8}"/>
              </a:ext>
            </a:extLst>
          </p:cNvPr>
          <p:cNvSpPr txBox="1"/>
          <p:nvPr/>
        </p:nvSpPr>
        <p:spPr>
          <a:xfrm>
            <a:off x="9387384" y="5029144"/>
            <a:ext cx="2504364" cy="1477328"/>
          </a:xfrm>
          <a:prstGeom prst="rect">
            <a:avLst/>
          </a:prstGeom>
          <a:noFill/>
        </p:spPr>
        <p:txBody>
          <a:bodyPr wrap="square" rtlCol="0">
            <a:spAutoFit/>
          </a:bodyPr>
          <a:lstStyle/>
          <a:p>
            <a:r>
              <a:rPr lang="en-US" dirty="0">
                <a:solidFill>
                  <a:schemeClr val="bg1">
                    <a:lumMod val="95000"/>
                  </a:schemeClr>
                </a:solidFill>
                <a:latin typeface="Abadi" panose="020B0604020104020204" pitchFamily="34" charset="0"/>
              </a:rPr>
              <a:t>Percentage of wins for blue is: 0.50007%</a:t>
            </a:r>
          </a:p>
          <a:p>
            <a:endParaRPr lang="en-US" dirty="0">
              <a:solidFill>
                <a:schemeClr val="bg1">
                  <a:lumMod val="95000"/>
                </a:schemeClr>
              </a:solidFill>
              <a:latin typeface="Abadi" panose="020B0604020104020204" pitchFamily="34" charset="0"/>
            </a:endParaRPr>
          </a:p>
          <a:p>
            <a:r>
              <a:rPr lang="en-US" dirty="0">
                <a:solidFill>
                  <a:schemeClr val="bg1">
                    <a:lumMod val="95000"/>
                  </a:schemeClr>
                </a:solidFill>
                <a:latin typeface="Abadi" panose="020B0604020104020204" pitchFamily="34" charset="0"/>
              </a:rPr>
              <a:t>Percentage of wins for red is: 0.49993%</a:t>
            </a:r>
          </a:p>
        </p:txBody>
      </p:sp>
    </p:spTree>
    <p:extLst>
      <p:ext uri="{BB962C8B-B14F-4D97-AF65-F5344CB8AC3E}">
        <p14:creationId xmlns:p14="http://schemas.microsoft.com/office/powerpoint/2010/main" val="7292837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1125</TotalTime>
  <Words>590</Words>
  <Application>Microsoft Office PowerPoint</Application>
  <PresentationFormat>Widescreen</PresentationFormat>
  <Paragraphs>110</Paragraphs>
  <Slides>31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31</vt:i4>
      </vt:variant>
    </vt:vector>
  </HeadingPairs>
  <TitlesOfParts>
    <vt:vector size="37" baseType="lpstr">
      <vt:lpstr>Abadi</vt:lpstr>
      <vt:lpstr>Arial</vt:lpstr>
      <vt:lpstr>Calibri</vt:lpstr>
      <vt:lpstr>Calibri Light</vt:lpstr>
      <vt:lpstr>Coco Gothic</vt:lpstr>
      <vt:lpstr>Office Theme</vt:lpstr>
      <vt:lpstr>PowerPoint Presentation</vt:lpstr>
      <vt:lpstr>Objective</vt:lpstr>
      <vt:lpstr>PowerPoint Presentation</vt:lpstr>
      <vt:lpstr>PowerPoint Presentation</vt:lpstr>
      <vt:lpstr>Process</vt:lpstr>
      <vt:lpstr>Data</vt:lpstr>
      <vt:lpstr>Cleaning – Missing Values</vt:lpstr>
      <vt:lpstr>Cleaning - DataFrames</vt:lpstr>
      <vt:lpstr>Analysis</vt:lpstr>
      <vt:lpstr>Analysis (Side Question)</vt:lpstr>
      <vt:lpstr>Analysis (Side Question)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Snippets</vt:lpstr>
      <vt:lpstr>Correlation</vt:lpstr>
      <vt:lpstr>Correlation</vt:lpstr>
      <vt:lpstr>Correlation</vt:lpstr>
      <vt:lpstr>Correlation</vt:lpstr>
      <vt:lpstr>Snippets</vt:lpstr>
      <vt:lpstr>Snippets</vt:lpstr>
      <vt:lpstr>Limitations / Thoughts </vt:lpstr>
      <vt:lpstr>Conclusion</vt:lpstr>
      <vt:lpstr>Where Next?</vt:lpstr>
      <vt:lpstr>Notebook!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Joseph Chancey</dc:creator>
  <cp:lastModifiedBy>Joseph Chancey</cp:lastModifiedBy>
  <cp:revision>26</cp:revision>
  <dcterms:created xsi:type="dcterms:W3CDTF">2021-08-10T00:29:50Z</dcterms:created>
  <dcterms:modified xsi:type="dcterms:W3CDTF">2021-08-24T02:56:49Z</dcterms:modified>
</cp:coreProperties>
</file>